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omments/modernComment_1FB_25E7EF98.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5" r:id="rId2"/>
  </p:sldMasterIdLst>
  <p:notesMasterIdLst>
    <p:notesMasterId r:id="rId29"/>
  </p:notesMasterIdLst>
  <p:handoutMasterIdLst>
    <p:handoutMasterId r:id="rId30"/>
  </p:handoutMasterIdLst>
  <p:sldIdLst>
    <p:sldId id="471" r:id="rId3"/>
    <p:sldId id="454" r:id="rId4"/>
    <p:sldId id="491" r:id="rId5"/>
    <p:sldId id="460" r:id="rId6"/>
    <p:sldId id="510" r:id="rId7"/>
    <p:sldId id="512" r:id="rId8"/>
    <p:sldId id="459" r:id="rId9"/>
    <p:sldId id="509" r:id="rId10"/>
    <p:sldId id="456" r:id="rId11"/>
    <p:sldId id="463" r:id="rId12"/>
    <p:sldId id="470" r:id="rId13"/>
    <p:sldId id="477" r:id="rId14"/>
    <p:sldId id="475" r:id="rId15"/>
    <p:sldId id="461" r:id="rId16"/>
    <p:sldId id="501" r:id="rId17"/>
    <p:sldId id="468" r:id="rId18"/>
    <p:sldId id="466" r:id="rId19"/>
    <p:sldId id="498" r:id="rId20"/>
    <p:sldId id="500" r:id="rId21"/>
    <p:sldId id="504" r:id="rId22"/>
    <p:sldId id="506" r:id="rId23"/>
    <p:sldId id="484" r:id="rId24"/>
    <p:sldId id="469" r:id="rId25"/>
    <p:sldId id="507" r:id="rId26"/>
    <p:sldId id="508" r:id="rId27"/>
    <p:sldId id="513" r:id="rId28"/>
  </p:sldIdLst>
  <p:sldSz cx="9144000" cy="5145088"/>
  <p:notesSz cx="6819900" cy="9918700"/>
  <p:defaultTextStyle>
    <a:defPPr>
      <a:defRPr lang="de-DE"/>
    </a:defPPr>
    <a:lvl1pPr algn="l" defTabSz="457200" rtl="0" eaLnBrk="0" fontAlgn="base" hangingPunct="0">
      <a:spcBef>
        <a:spcPct val="0"/>
      </a:spcBef>
      <a:spcAft>
        <a:spcPct val="0"/>
      </a:spcAft>
      <a:defRPr kern="1200">
        <a:solidFill>
          <a:schemeClr val="tx1"/>
        </a:solidFill>
        <a:latin typeface="Calibri"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p:defaultTextStyle>
  <p:extLst>
    <p:ext uri="{EFAFB233-063F-42B5-8137-9DF3F51BA10A}">
      <p15:sldGuideLst xmlns:p15="http://schemas.microsoft.com/office/powerpoint/2012/main">
        <p15:guide id="1" orient="horz" pos="3117" userDrawn="1">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E4553DC-5727-13E4-C7C3-8FC13D1087D0}" name="Mareike Brietzke" initials="MB" userId="S::mareike.brietzke@pg.hs-fulda.de::17d56a37-bf94-47d7-bd89-2e40e8fa323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Katharina Rathmann" initials="KR" lastIdx="27" clrIdx="6">
    <p:extLst>
      <p:ext uri="{19B8F6BF-5375-455C-9EA6-DF929625EA0E}">
        <p15:presenceInfo xmlns:p15="http://schemas.microsoft.com/office/powerpoint/2012/main" userId="Katharina Rathmann" providerId="None"/>
      </p:ext>
    </p:extLst>
  </p:cmAuthor>
  <p:cmAuthor id="1" name="Theres Vockert" initials="TV" lastIdx="1" clrIdx="0">
    <p:extLst>
      <p:ext uri="{19B8F6BF-5375-455C-9EA6-DF929625EA0E}">
        <p15:presenceInfo xmlns:p15="http://schemas.microsoft.com/office/powerpoint/2012/main" userId="6645279b0225ae06" providerId="Windows Live"/>
      </p:ext>
    </p:extLst>
  </p:cmAuthor>
  <p:cmAuthor id="8" name="hs-fulda" initials="h" lastIdx="1" clrIdx="8">
    <p:extLst>
      <p:ext uri="{19B8F6BF-5375-455C-9EA6-DF929625EA0E}">
        <p15:presenceInfo xmlns:p15="http://schemas.microsoft.com/office/powerpoint/2012/main" userId="hs-fulda" providerId="None"/>
      </p:ext>
    </p:extLst>
  </p:cmAuthor>
  <p:cmAuthor id="2" name="Katharina Rathmann (HS Fulda)" initials="h" lastIdx="16" clrIdx="1">
    <p:extLst>
      <p:ext uri="{19B8F6BF-5375-455C-9EA6-DF929625EA0E}">
        <p15:presenceInfo xmlns:p15="http://schemas.microsoft.com/office/powerpoint/2012/main" userId="Katharina Rathmann (HS Fulda)" providerId="None"/>
      </p:ext>
    </p:extLst>
  </p:cmAuthor>
  <p:cmAuthor id="9" name="Zelfl" initials="LZ" lastIdx="45" clrIdx="9">
    <p:extLst>
      <p:ext uri="{19B8F6BF-5375-455C-9EA6-DF929625EA0E}">
        <p15:presenceInfo xmlns:p15="http://schemas.microsoft.com/office/powerpoint/2012/main" userId="Zelfl" providerId="None"/>
      </p:ext>
    </p:extLst>
  </p:cmAuthor>
  <p:cmAuthor id="3" name="anonym" initials="an" lastIdx="6" clrIdx="2">
    <p:extLst>
      <p:ext uri="{19B8F6BF-5375-455C-9EA6-DF929625EA0E}">
        <p15:presenceInfo xmlns:p15="http://schemas.microsoft.com/office/powerpoint/2012/main" userId="anonym" providerId="None"/>
      </p:ext>
    </p:extLst>
  </p:cmAuthor>
  <p:cmAuthor id="10" name="Diana Moroz" initials="DM" lastIdx="6" clrIdx="10">
    <p:extLst>
      <p:ext uri="{19B8F6BF-5375-455C-9EA6-DF929625EA0E}">
        <p15:presenceInfo xmlns:p15="http://schemas.microsoft.com/office/powerpoint/2012/main" userId="Diana Moroz" providerId="None"/>
      </p:ext>
    </p:extLst>
  </p:cmAuthor>
  <p:cmAuthor id="4" name="Anna Kleine" initials="AK" lastIdx="9" clrIdx="3">
    <p:extLst>
      <p:ext uri="{19B8F6BF-5375-455C-9EA6-DF929625EA0E}">
        <p15:presenceInfo xmlns:p15="http://schemas.microsoft.com/office/powerpoint/2012/main" userId="S::anna.kleine@uni-bielefeld.de::afae27d0-5ad1-4ae4-b466-89ecda17a52f" providerId="AD"/>
      </p:ext>
    </p:extLst>
  </p:cmAuthor>
  <p:cmAuthor id="5" name="Lena Salewski" initials="LS" lastIdx="74" clrIdx="7">
    <p:extLst>
      <p:ext uri="{19B8F6BF-5375-455C-9EA6-DF929625EA0E}">
        <p15:presenceInfo xmlns:p15="http://schemas.microsoft.com/office/powerpoint/2012/main" userId="Lena Salewski" providerId="None"/>
      </p:ext>
    </p:extLst>
  </p:cmAuthor>
  <p:cmAuthor id="6" name="Judith Lutz" initials="JL [2]" lastIdx="9" clrIdx="5">
    <p:extLst>
      <p:ext uri="{19B8F6BF-5375-455C-9EA6-DF929625EA0E}">
        <p15:presenceInfo xmlns:p15="http://schemas.microsoft.com/office/powerpoint/2012/main" userId="bbdd2c3234d5d54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9E9"/>
    <a:srgbClr val="5B6B6A"/>
    <a:srgbClr val="66CC33"/>
    <a:srgbClr val="66CC43"/>
    <a:srgbClr val="979FA2"/>
    <a:srgbClr val="FFFFFE"/>
    <a:srgbClr val="FFFFFF"/>
    <a:srgbClr val="6E982D"/>
    <a:srgbClr val="889194"/>
    <a:srgbClr val="72BF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ittlere Formatvorlag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C083E6E3-FA7D-4D7B-A595-EF9225AFEA82}" styleName="Helle Formatvorlage 1 - Akz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06799F8-075E-4A3A-A7F6-7FBC6576F1A4}" styleName="Designformatvorlage 2 - Akz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Helle Formatvorlag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2DE63D5-997A-4646-A377-4702673A728D}" styleName="Helle Formatvorlage 2 - Akz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354" autoAdjust="0"/>
    <p:restoredTop sz="93979" autoAdjust="0"/>
  </p:normalViewPr>
  <p:slideViewPr>
    <p:cSldViewPr snapToObjects="1">
      <p:cViewPr varScale="1">
        <p:scale>
          <a:sx n="89" d="100"/>
          <a:sy n="89" d="100"/>
        </p:scale>
        <p:origin x="252" y="60"/>
      </p:cViewPr>
      <p:guideLst>
        <p:guide orient="horz" pos="3117"/>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p:scale>
          <a:sx n="60" d="100"/>
          <a:sy n="60" d="100"/>
        </p:scale>
        <p:origin x="3016" y="7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50" Type="http://schemas.microsoft.com/office/2018/10/relationships/authors" Targe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omments/modernComment_1FB_25E7EF98.xml><?xml version="1.0" encoding="utf-8"?>
<p188:cmLst xmlns:a="http://schemas.openxmlformats.org/drawingml/2006/main" xmlns:r="http://schemas.openxmlformats.org/officeDocument/2006/relationships" xmlns:p188="http://schemas.microsoft.com/office/powerpoint/2018/8/main">
  <p188:cm id="{C910D428-88C6-DD4C-8837-1468B3607514}" authorId="{4E4553DC-5727-13E4-C7C3-8FC13D1087D0}" created="2022-05-14T12:41:39.744">
    <ac:txMkLst xmlns:ac="http://schemas.microsoft.com/office/drawing/2013/main/command">
      <pc:docMk xmlns:pc="http://schemas.microsoft.com/office/powerpoint/2013/main/command"/>
      <pc:sldMk xmlns:pc="http://schemas.microsoft.com/office/powerpoint/2013/main/command" cId="635957144" sldId="507"/>
      <ac:spMk id="11" creationId="{D0EE704A-A072-48D9-89BB-663020E23C71}"/>
      <ac:txMk cp="712" len="13">
        <ac:context len="2371" hash="1787297877"/>
      </ac:txMk>
    </ac:txMkLst>
    <p188:pos x="810058" y="1683552"/>
    <p188:txBody>
      <a:bodyPr/>
      <a:lstStyle/>
      <a:p>
        <a:r>
          <a:rPr lang="de-DE"/>
          <a:t>Quelle: Kudernatsch PDCA Zyklus hinzufügen.</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55290" cy="49593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de-DE"/>
          </a:p>
        </p:txBody>
      </p:sp>
      <p:sp>
        <p:nvSpPr>
          <p:cNvPr id="3" name="Datumsplatzhalter 2"/>
          <p:cNvSpPr>
            <a:spLocks noGrp="1"/>
          </p:cNvSpPr>
          <p:nvPr>
            <p:ph type="dt" sz="quarter" idx="1"/>
          </p:nvPr>
        </p:nvSpPr>
        <p:spPr>
          <a:xfrm>
            <a:off x="3863032" y="1"/>
            <a:ext cx="2955290" cy="495935"/>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404DDA09-6B28-CC47-9204-0EBDB0590E0F}" type="datetimeFigureOut">
              <a:rPr lang="de-DE"/>
              <a:pPr>
                <a:defRPr/>
              </a:pPr>
              <a:t>06.06.2023</a:t>
            </a:fld>
            <a:endParaRPr lang="de-DE"/>
          </a:p>
        </p:txBody>
      </p:sp>
      <p:sp>
        <p:nvSpPr>
          <p:cNvPr id="4" name="Fußzeilenplatzhalter 3"/>
          <p:cNvSpPr>
            <a:spLocks noGrp="1"/>
          </p:cNvSpPr>
          <p:nvPr>
            <p:ph type="ftr" sz="quarter" idx="2"/>
          </p:nvPr>
        </p:nvSpPr>
        <p:spPr>
          <a:xfrm>
            <a:off x="0" y="9421045"/>
            <a:ext cx="2955290" cy="49593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r>
              <a:rPr lang="de-DE" dirty="0"/>
              <a:t>**Rudd 2010</a:t>
            </a:r>
          </a:p>
        </p:txBody>
      </p:sp>
      <p:sp>
        <p:nvSpPr>
          <p:cNvPr id="5" name="Foliennummernplatzhalter 4"/>
          <p:cNvSpPr>
            <a:spLocks noGrp="1"/>
          </p:cNvSpPr>
          <p:nvPr>
            <p:ph type="sldNum" sz="quarter" idx="3"/>
          </p:nvPr>
        </p:nvSpPr>
        <p:spPr>
          <a:xfrm>
            <a:off x="3863032" y="9421045"/>
            <a:ext cx="2955290" cy="495935"/>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046D3874-AAD9-3546-BD0C-E357C2F3BA0B}" type="slidenum">
              <a:rPr lang="de-DE"/>
              <a:pPr>
                <a:defRPr/>
              </a:pPr>
              <a:t>‹Nr.›</a:t>
            </a:fld>
            <a:endParaRPr 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55290" cy="49593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de-DE"/>
          </a:p>
        </p:txBody>
      </p:sp>
      <p:sp>
        <p:nvSpPr>
          <p:cNvPr id="3" name="Datumsplatzhalter 2"/>
          <p:cNvSpPr>
            <a:spLocks noGrp="1"/>
          </p:cNvSpPr>
          <p:nvPr>
            <p:ph type="dt" idx="1"/>
          </p:nvPr>
        </p:nvSpPr>
        <p:spPr>
          <a:xfrm>
            <a:off x="3863032" y="1"/>
            <a:ext cx="2955290" cy="495935"/>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67BD8B98-C906-4647-9CFD-88C6E3088BC3}" type="datetimeFigureOut">
              <a:rPr lang="de-DE"/>
              <a:pPr>
                <a:defRPr/>
              </a:pPr>
              <a:t>06.06.2023</a:t>
            </a:fld>
            <a:endParaRPr lang="de-DE"/>
          </a:p>
        </p:txBody>
      </p:sp>
      <p:sp>
        <p:nvSpPr>
          <p:cNvPr id="4" name="Folienbildplatzhalter 3"/>
          <p:cNvSpPr>
            <a:spLocks noGrp="1" noRot="1" noChangeAspect="1"/>
          </p:cNvSpPr>
          <p:nvPr>
            <p:ph type="sldImg" idx="2"/>
          </p:nvPr>
        </p:nvSpPr>
        <p:spPr>
          <a:xfrm>
            <a:off x="104775" y="744538"/>
            <a:ext cx="6610350" cy="3719512"/>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681991" y="4711384"/>
            <a:ext cx="5455920" cy="4463415"/>
          </a:xfrm>
          <a:prstGeom prst="rect">
            <a:avLst/>
          </a:prstGeom>
        </p:spPr>
        <p:txBody>
          <a:bodyPr vert="horz" lIns="91440" tIns="45720" rIns="91440" bIns="45720" rtlCol="0">
            <a:normAutofit/>
          </a:bodyPr>
          <a:lstStyle/>
          <a:p>
            <a:pPr lvl="0"/>
            <a:r>
              <a:rPr lang="de-DE" noProof="0"/>
              <a:t>Mastertextformat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p:cNvSpPr>
            <a:spLocks noGrp="1"/>
          </p:cNvSpPr>
          <p:nvPr>
            <p:ph type="ftr" sz="quarter" idx="4"/>
          </p:nvPr>
        </p:nvSpPr>
        <p:spPr>
          <a:xfrm>
            <a:off x="0" y="9421045"/>
            <a:ext cx="2955290" cy="49593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r>
              <a:rPr lang="de-DE" dirty="0"/>
              <a:t>**Rudd 2010</a:t>
            </a:r>
          </a:p>
        </p:txBody>
      </p:sp>
      <p:sp>
        <p:nvSpPr>
          <p:cNvPr id="7" name="Foliennummernplatzhalter 6"/>
          <p:cNvSpPr>
            <a:spLocks noGrp="1"/>
          </p:cNvSpPr>
          <p:nvPr>
            <p:ph type="sldNum" sz="quarter" idx="5"/>
          </p:nvPr>
        </p:nvSpPr>
        <p:spPr>
          <a:xfrm>
            <a:off x="3863032" y="9421045"/>
            <a:ext cx="2955290" cy="495935"/>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63D32FEF-BF7B-8240-B9A7-B91C54975993}" type="slidenum">
              <a:rPr lang="de-DE"/>
              <a:pPr>
                <a:defRPr/>
              </a:pPr>
              <a:t>‹Nr.›</a:t>
            </a:fld>
            <a:endParaRPr lang="de-DE"/>
          </a:p>
        </p:txBody>
      </p:sp>
    </p:spTree>
  </p:cSld>
  <p:clrMap bg1="lt1" tx1="dk1" bg2="lt2" tx2="dk2" accent1="accent1" accent2="accent2" accent3="accent3" accent4="accent4" accent5="accent5" accent6="accent6" hlink="hlink" folHlink="folHlink"/>
  <p:hf hd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Folienbildplatzhalter 1"/>
          <p:cNvSpPr>
            <a:spLocks noGrp="1" noRot="1" noChangeAspect="1" noTextEdit="1"/>
          </p:cNvSpPr>
          <p:nvPr>
            <p:ph type="sldImg"/>
          </p:nvPr>
        </p:nvSpPr>
        <p:spPr bwMode="auto">
          <a:xfrm>
            <a:off x="104775" y="744538"/>
            <a:ext cx="6610350" cy="3719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3314"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x-none" altLang="x-none"/>
          </a:p>
        </p:txBody>
      </p:sp>
      <p:sp>
        <p:nvSpPr>
          <p:cNvPr id="13315"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457200" eaLnBrk="0" fontAlgn="base" hangingPunct="0">
              <a:spcBef>
                <a:spcPct val="0"/>
              </a:spcBef>
              <a:spcAft>
                <a:spcPct val="0"/>
              </a:spcAft>
              <a:defRPr>
                <a:solidFill>
                  <a:schemeClr val="tx1"/>
                </a:solidFill>
                <a:latin typeface="Calibri" charset="0"/>
              </a:defRPr>
            </a:lvl6pPr>
            <a:lvl7pPr marL="2971800" indent="-228600" defTabSz="457200" eaLnBrk="0" fontAlgn="base" hangingPunct="0">
              <a:spcBef>
                <a:spcPct val="0"/>
              </a:spcBef>
              <a:spcAft>
                <a:spcPct val="0"/>
              </a:spcAft>
              <a:defRPr>
                <a:solidFill>
                  <a:schemeClr val="tx1"/>
                </a:solidFill>
                <a:latin typeface="Calibri" charset="0"/>
              </a:defRPr>
            </a:lvl7pPr>
            <a:lvl8pPr marL="3429000" indent="-228600" defTabSz="457200" eaLnBrk="0" fontAlgn="base" hangingPunct="0">
              <a:spcBef>
                <a:spcPct val="0"/>
              </a:spcBef>
              <a:spcAft>
                <a:spcPct val="0"/>
              </a:spcAft>
              <a:defRPr>
                <a:solidFill>
                  <a:schemeClr val="tx1"/>
                </a:solidFill>
                <a:latin typeface="Calibri" charset="0"/>
              </a:defRPr>
            </a:lvl8pPr>
            <a:lvl9pPr marL="3886200" indent="-228600" defTabSz="457200" eaLnBrk="0" fontAlgn="base" hangingPunct="0">
              <a:spcBef>
                <a:spcPct val="0"/>
              </a:spcBef>
              <a:spcAft>
                <a:spcPct val="0"/>
              </a:spcAft>
              <a:defRPr>
                <a:solidFill>
                  <a:schemeClr val="tx1"/>
                </a:solidFill>
                <a:latin typeface="Calibri" charset="0"/>
              </a:defRPr>
            </a:lvl9pPr>
          </a:lstStyle>
          <a:p>
            <a:pPr fontAlgn="base">
              <a:spcBef>
                <a:spcPct val="0"/>
              </a:spcBef>
              <a:spcAft>
                <a:spcPct val="0"/>
              </a:spcAft>
            </a:pPr>
            <a:fld id="{545FBCC5-0BA3-1E4D-805B-E7BB8B8BD830}" type="slidenum">
              <a:rPr lang="de-DE" altLang="x-none"/>
              <a:pPr fontAlgn="base">
                <a:spcBef>
                  <a:spcPct val="0"/>
                </a:spcBef>
                <a:spcAft>
                  <a:spcPct val="0"/>
                </a:spcAft>
              </a:pPr>
              <a:t>1</a:t>
            </a:fld>
            <a:endParaRPr lang="de-DE" altLang="x-none"/>
          </a:p>
        </p:txBody>
      </p:sp>
      <p:sp>
        <p:nvSpPr>
          <p:cNvPr id="2" name="Fußzeilenplatzhalter 1"/>
          <p:cNvSpPr>
            <a:spLocks noGrp="1"/>
          </p:cNvSpPr>
          <p:nvPr>
            <p:ph type="ftr" sz="quarter" idx="10"/>
          </p:nvPr>
        </p:nvSpPr>
        <p:spPr/>
        <p:txBody>
          <a:bodyPr/>
          <a:lstStyle/>
          <a:p>
            <a:pPr>
              <a:defRPr/>
            </a:pPr>
            <a:r>
              <a:rPr lang="de-DE" dirty="0"/>
              <a:t>**Rudd 2010</a:t>
            </a:r>
          </a:p>
        </p:txBody>
      </p:sp>
    </p:spTree>
    <p:extLst>
      <p:ext uri="{BB962C8B-B14F-4D97-AF65-F5344CB8AC3E}">
        <p14:creationId xmlns:p14="http://schemas.microsoft.com/office/powerpoint/2010/main" val="3077205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spcAft>
                <a:spcPts val="1800"/>
              </a:spcAft>
              <a:buFontTx/>
              <a:buNone/>
            </a:pPr>
            <a:endParaRPr lang="de-DE" dirty="0"/>
          </a:p>
        </p:txBody>
      </p:sp>
      <p:sp>
        <p:nvSpPr>
          <p:cNvPr id="4" name="Foliennummernplatzhalter 3"/>
          <p:cNvSpPr>
            <a:spLocks noGrp="1"/>
          </p:cNvSpPr>
          <p:nvPr>
            <p:ph type="sldNum" sz="quarter" idx="10"/>
          </p:nvPr>
        </p:nvSpPr>
        <p:spPr/>
        <p:txBody>
          <a:bodyPr/>
          <a:lstStyle/>
          <a:p>
            <a:pPr>
              <a:defRPr/>
            </a:pPr>
            <a:fld id="{63D32FEF-BF7B-8240-B9A7-B91C54975993}" type="slidenum">
              <a:rPr lang="de-DE" smtClean="0"/>
              <a:pPr>
                <a:defRPr/>
              </a:pPr>
              <a:t>11</a:t>
            </a:fld>
            <a:endParaRPr lang="de-DE"/>
          </a:p>
        </p:txBody>
      </p:sp>
      <p:sp>
        <p:nvSpPr>
          <p:cNvPr id="5" name="Fußzeilenplatzhalter 4"/>
          <p:cNvSpPr>
            <a:spLocks noGrp="1"/>
          </p:cNvSpPr>
          <p:nvPr>
            <p:ph type="ftr" sz="quarter" idx="11"/>
          </p:nvPr>
        </p:nvSpPr>
        <p:spPr/>
        <p:txBody>
          <a:bodyPr/>
          <a:lstStyle/>
          <a:p>
            <a:pPr>
              <a:defRPr/>
            </a:pPr>
            <a:r>
              <a:rPr lang="de-DE" dirty="0"/>
              <a:t>**Rudd 2010</a:t>
            </a:r>
          </a:p>
        </p:txBody>
      </p:sp>
    </p:spTree>
    <p:extLst>
      <p:ext uri="{BB962C8B-B14F-4D97-AF65-F5344CB8AC3E}">
        <p14:creationId xmlns:p14="http://schemas.microsoft.com/office/powerpoint/2010/main" val="38388246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spcAft>
                <a:spcPts val="1800"/>
              </a:spcAft>
              <a:buFontTx/>
              <a:buNone/>
            </a:pPr>
            <a:endParaRPr lang="de-DE" dirty="0"/>
          </a:p>
        </p:txBody>
      </p:sp>
      <p:sp>
        <p:nvSpPr>
          <p:cNvPr id="4" name="Foliennummernplatzhalter 3"/>
          <p:cNvSpPr>
            <a:spLocks noGrp="1"/>
          </p:cNvSpPr>
          <p:nvPr>
            <p:ph type="sldNum" sz="quarter" idx="10"/>
          </p:nvPr>
        </p:nvSpPr>
        <p:spPr/>
        <p:txBody>
          <a:bodyPr/>
          <a:lstStyle/>
          <a:p>
            <a:pPr>
              <a:defRPr/>
            </a:pPr>
            <a:fld id="{63D32FEF-BF7B-8240-B9A7-B91C54975993}" type="slidenum">
              <a:rPr lang="de-DE" smtClean="0"/>
              <a:pPr>
                <a:defRPr/>
              </a:pPr>
              <a:t>12</a:t>
            </a:fld>
            <a:endParaRPr lang="de-DE"/>
          </a:p>
        </p:txBody>
      </p:sp>
      <p:sp>
        <p:nvSpPr>
          <p:cNvPr id="5" name="Fußzeilenplatzhalter 4"/>
          <p:cNvSpPr>
            <a:spLocks noGrp="1"/>
          </p:cNvSpPr>
          <p:nvPr>
            <p:ph type="ftr" sz="quarter" idx="11"/>
          </p:nvPr>
        </p:nvSpPr>
        <p:spPr/>
        <p:txBody>
          <a:bodyPr/>
          <a:lstStyle/>
          <a:p>
            <a:pPr>
              <a:defRPr/>
            </a:pPr>
            <a:r>
              <a:rPr lang="de-DE" dirty="0"/>
              <a:t>**Rudd 2010</a:t>
            </a:r>
          </a:p>
        </p:txBody>
      </p:sp>
    </p:spTree>
    <p:extLst>
      <p:ext uri="{BB962C8B-B14F-4D97-AF65-F5344CB8AC3E}">
        <p14:creationId xmlns:p14="http://schemas.microsoft.com/office/powerpoint/2010/main" val="2676749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spcAft>
                <a:spcPts val="1800"/>
              </a:spcAft>
              <a:buFontTx/>
              <a:buNone/>
            </a:pPr>
            <a:endParaRPr lang="de-DE" dirty="0"/>
          </a:p>
        </p:txBody>
      </p:sp>
      <p:sp>
        <p:nvSpPr>
          <p:cNvPr id="4" name="Foliennummernplatzhalter 3"/>
          <p:cNvSpPr>
            <a:spLocks noGrp="1"/>
          </p:cNvSpPr>
          <p:nvPr>
            <p:ph type="sldNum" sz="quarter" idx="10"/>
          </p:nvPr>
        </p:nvSpPr>
        <p:spPr/>
        <p:txBody>
          <a:bodyPr/>
          <a:lstStyle/>
          <a:p>
            <a:pPr>
              <a:defRPr/>
            </a:pPr>
            <a:fld id="{63D32FEF-BF7B-8240-B9A7-B91C54975993}" type="slidenum">
              <a:rPr lang="de-DE" smtClean="0"/>
              <a:pPr>
                <a:defRPr/>
              </a:pPr>
              <a:t>13</a:t>
            </a:fld>
            <a:endParaRPr lang="de-DE"/>
          </a:p>
        </p:txBody>
      </p:sp>
      <p:sp>
        <p:nvSpPr>
          <p:cNvPr id="5" name="Fußzeilenplatzhalter 4"/>
          <p:cNvSpPr>
            <a:spLocks noGrp="1"/>
          </p:cNvSpPr>
          <p:nvPr>
            <p:ph type="ftr" sz="quarter" idx="11"/>
          </p:nvPr>
        </p:nvSpPr>
        <p:spPr/>
        <p:txBody>
          <a:bodyPr/>
          <a:lstStyle/>
          <a:p>
            <a:pPr>
              <a:defRPr/>
            </a:pPr>
            <a:r>
              <a:rPr lang="de-DE" dirty="0"/>
              <a:t>**Rudd 2010</a:t>
            </a:r>
          </a:p>
        </p:txBody>
      </p:sp>
    </p:spTree>
    <p:extLst>
      <p:ext uri="{BB962C8B-B14F-4D97-AF65-F5344CB8AC3E}">
        <p14:creationId xmlns:p14="http://schemas.microsoft.com/office/powerpoint/2010/main" val="1403818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de-DE" sz="1200" dirty="0">
              <a:solidFill>
                <a:schemeClr val="tx1"/>
              </a:solidFill>
            </a:endParaRPr>
          </a:p>
        </p:txBody>
      </p:sp>
      <p:sp>
        <p:nvSpPr>
          <p:cNvPr id="4" name="Foliennummernplatzhalter 3"/>
          <p:cNvSpPr>
            <a:spLocks noGrp="1"/>
          </p:cNvSpPr>
          <p:nvPr>
            <p:ph type="sldNum" sz="quarter" idx="5"/>
          </p:nvPr>
        </p:nvSpPr>
        <p:spPr/>
        <p:txBody>
          <a:bodyPr/>
          <a:lstStyle/>
          <a:p>
            <a:pPr>
              <a:defRPr/>
            </a:pPr>
            <a:fld id="{63D32FEF-BF7B-8240-B9A7-B91C54975993}" type="slidenum">
              <a:rPr lang="de-DE" smtClean="0"/>
              <a:pPr>
                <a:defRPr/>
              </a:pPr>
              <a:t>14</a:t>
            </a:fld>
            <a:endParaRPr lang="de-DE"/>
          </a:p>
        </p:txBody>
      </p:sp>
      <p:sp>
        <p:nvSpPr>
          <p:cNvPr id="5" name="Fußzeilenplatzhalter 4"/>
          <p:cNvSpPr>
            <a:spLocks noGrp="1"/>
          </p:cNvSpPr>
          <p:nvPr>
            <p:ph type="ftr" sz="quarter" idx="10"/>
          </p:nvPr>
        </p:nvSpPr>
        <p:spPr/>
        <p:txBody>
          <a:bodyPr/>
          <a:lstStyle/>
          <a:p>
            <a:pPr>
              <a:defRPr/>
            </a:pPr>
            <a:r>
              <a:rPr lang="de-DE" dirty="0"/>
              <a:t>**Rudd 2010</a:t>
            </a:r>
          </a:p>
        </p:txBody>
      </p:sp>
    </p:spTree>
    <p:extLst>
      <p:ext uri="{BB962C8B-B14F-4D97-AF65-F5344CB8AC3E}">
        <p14:creationId xmlns:p14="http://schemas.microsoft.com/office/powerpoint/2010/main" val="475877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spcAft>
                <a:spcPts val="1800"/>
              </a:spcAft>
              <a:buFontTx/>
              <a:buNone/>
            </a:pPr>
            <a:endParaRPr lang="de-DE"/>
          </a:p>
        </p:txBody>
      </p:sp>
      <p:sp>
        <p:nvSpPr>
          <p:cNvPr id="4" name="Foliennummernplatzhalter 3"/>
          <p:cNvSpPr>
            <a:spLocks noGrp="1"/>
          </p:cNvSpPr>
          <p:nvPr>
            <p:ph type="sldNum" sz="quarter" idx="10"/>
          </p:nvPr>
        </p:nvSpPr>
        <p:spPr/>
        <p:txBody>
          <a:bodyPr/>
          <a:lstStyle/>
          <a:p>
            <a:pPr>
              <a:defRPr/>
            </a:pPr>
            <a:fld id="{63D32FEF-BF7B-8240-B9A7-B91C54975993}" type="slidenum">
              <a:rPr lang="de-DE" smtClean="0"/>
              <a:pPr>
                <a:defRPr/>
              </a:pPr>
              <a:t>15</a:t>
            </a:fld>
            <a:endParaRPr lang="de-DE"/>
          </a:p>
        </p:txBody>
      </p:sp>
      <p:sp>
        <p:nvSpPr>
          <p:cNvPr id="5" name="Fußzeilenplatzhalter 4"/>
          <p:cNvSpPr>
            <a:spLocks noGrp="1"/>
          </p:cNvSpPr>
          <p:nvPr>
            <p:ph type="ftr" sz="quarter" idx="11"/>
          </p:nvPr>
        </p:nvSpPr>
        <p:spPr/>
        <p:txBody>
          <a:bodyPr/>
          <a:lstStyle/>
          <a:p>
            <a:pPr>
              <a:defRPr/>
            </a:pPr>
            <a:r>
              <a:rPr lang="de-DE" dirty="0"/>
              <a:t>**Rudd 2010</a:t>
            </a:r>
          </a:p>
        </p:txBody>
      </p:sp>
    </p:spTree>
    <p:extLst>
      <p:ext uri="{BB962C8B-B14F-4D97-AF65-F5344CB8AC3E}">
        <p14:creationId xmlns:p14="http://schemas.microsoft.com/office/powerpoint/2010/main" val="8826071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indent="0">
              <a:spcBef>
                <a:spcPts val="0"/>
              </a:spcBef>
              <a:spcAft>
                <a:spcPts val="1800"/>
              </a:spcAft>
              <a:buFontTx/>
              <a:buNone/>
            </a:pPr>
            <a:endParaRPr lang="de-DE" baseline="0" dirty="0"/>
          </a:p>
        </p:txBody>
      </p:sp>
      <p:sp>
        <p:nvSpPr>
          <p:cNvPr id="4" name="Foliennummernplatzhalter 3"/>
          <p:cNvSpPr>
            <a:spLocks noGrp="1"/>
          </p:cNvSpPr>
          <p:nvPr>
            <p:ph type="sldNum" sz="quarter" idx="10"/>
          </p:nvPr>
        </p:nvSpPr>
        <p:spPr/>
        <p:txBody>
          <a:bodyPr/>
          <a:lstStyle/>
          <a:p>
            <a:pPr>
              <a:defRPr/>
            </a:pPr>
            <a:fld id="{63D32FEF-BF7B-8240-B9A7-B91C54975993}" type="slidenum">
              <a:rPr lang="de-DE" smtClean="0"/>
              <a:pPr>
                <a:defRPr/>
              </a:pPr>
              <a:t>16</a:t>
            </a:fld>
            <a:endParaRPr lang="de-DE"/>
          </a:p>
        </p:txBody>
      </p:sp>
      <p:sp>
        <p:nvSpPr>
          <p:cNvPr id="5" name="Fußzeilenplatzhalter 4"/>
          <p:cNvSpPr>
            <a:spLocks noGrp="1"/>
          </p:cNvSpPr>
          <p:nvPr>
            <p:ph type="ftr" sz="quarter" idx="11"/>
          </p:nvPr>
        </p:nvSpPr>
        <p:spPr/>
        <p:txBody>
          <a:bodyPr/>
          <a:lstStyle/>
          <a:p>
            <a:pPr>
              <a:defRPr/>
            </a:pPr>
            <a:r>
              <a:rPr lang="de-DE" dirty="0"/>
              <a:t>**Rudd 2010</a:t>
            </a:r>
          </a:p>
        </p:txBody>
      </p:sp>
    </p:spTree>
    <p:extLst>
      <p:ext uri="{BB962C8B-B14F-4D97-AF65-F5344CB8AC3E}">
        <p14:creationId xmlns:p14="http://schemas.microsoft.com/office/powerpoint/2010/main" val="1315959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spcAft>
                <a:spcPts val="1800"/>
              </a:spcAft>
              <a:buFontTx/>
              <a:buNone/>
            </a:pPr>
            <a:endParaRPr lang="de-DE" dirty="0"/>
          </a:p>
        </p:txBody>
      </p:sp>
      <p:sp>
        <p:nvSpPr>
          <p:cNvPr id="4" name="Foliennummernplatzhalter 3"/>
          <p:cNvSpPr>
            <a:spLocks noGrp="1"/>
          </p:cNvSpPr>
          <p:nvPr>
            <p:ph type="sldNum" sz="quarter" idx="10"/>
          </p:nvPr>
        </p:nvSpPr>
        <p:spPr/>
        <p:txBody>
          <a:bodyPr/>
          <a:lstStyle/>
          <a:p>
            <a:pPr>
              <a:defRPr/>
            </a:pPr>
            <a:fld id="{63D32FEF-BF7B-8240-B9A7-B91C54975993}" type="slidenum">
              <a:rPr lang="de-DE" smtClean="0"/>
              <a:pPr>
                <a:defRPr/>
              </a:pPr>
              <a:t>17</a:t>
            </a:fld>
            <a:endParaRPr lang="de-DE"/>
          </a:p>
        </p:txBody>
      </p:sp>
      <p:sp>
        <p:nvSpPr>
          <p:cNvPr id="5" name="Fußzeilenplatzhalter 4"/>
          <p:cNvSpPr>
            <a:spLocks noGrp="1"/>
          </p:cNvSpPr>
          <p:nvPr>
            <p:ph type="ftr" sz="quarter" idx="11"/>
          </p:nvPr>
        </p:nvSpPr>
        <p:spPr/>
        <p:txBody>
          <a:bodyPr/>
          <a:lstStyle/>
          <a:p>
            <a:pPr>
              <a:defRPr/>
            </a:pPr>
            <a:r>
              <a:rPr lang="de-DE" dirty="0"/>
              <a:t>**Rudd 2010</a:t>
            </a:r>
          </a:p>
        </p:txBody>
      </p:sp>
    </p:spTree>
    <p:extLst>
      <p:ext uri="{BB962C8B-B14F-4D97-AF65-F5344CB8AC3E}">
        <p14:creationId xmlns:p14="http://schemas.microsoft.com/office/powerpoint/2010/main" val="3804696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nSpc>
                <a:spcPct val="107000"/>
              </a:lnSpc>
              <a:spcAft>
                <a:spcPts val="800"/>
              </a:spcAft>
            </a:pPr>
            <a:endParaRPr lang="de-DE" sz="1800" dirty="0">
              <a:effectLst/>
              <a:latin typeface="Calibri" panose="020F0502020204030204" pitchFamily="34" charset="0"/>
              <a:ea typeface="Calibri" panose="020F0502020204030204" pitchFamily="34" charset="0"/>
              <a:cs typeface="Kartika" panose="02020503030404060203" pitchFamily="18" charset="0"/>
            </a:endParaRPr>
          </a:p>
        </p:txBody>
      </p:sp>
      <p:sp>
        <p:nvSpPr>
          <p:cNvPr id="4" name="Foliennummernplatzhalter 3"/>
          <p:cNvSpPr>
            <a:spLocks noGrp="1"/>
          </p:cNvSpPr>
          <p:nvPr>
            <p:ph type="sldNum" sz="quarter" idx="5"/>
          </p:nvPr>
        </p:nvSpPr>
        <p:spPr/>
        <p:txBody>
          <a:bodyPr/>
          <a:lstStyle/>
          <a:p>
            <a:pPr>
              <a:defRPr/>
            </a:pPr>
            <a:fld id="{63D32FEF-BF7B-8240-B9A7-B91C54975993}" type="slidenum">
              <a:rPr lang="de-DE" smtClean="0"/>
              <a:pPr>
                <a:defRPr/>
              </a:pPr>
              <a:t>18</a:t>
            </a:fld>
            <a:endParaRPr lang="de-DE"/>
          </a:p>
        </p:txBody>
      </p:sp>
    </p:spTree>
    <p:extLst>
      <p:ext uri="{BB962C8B-B14F-4D97-AF65-F5344CB8AC3E}">
        <p14:creationId xmlns:p14="http://schemas.microsoft.com/office/powerpoint/2010/main" val="3167319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nSpc>
                <a:spcPct val="107000"/>
              </a:lnSpc>
              <a:spcAft>
                <a:spcPts val="800"/>
              </a:spcAft>
            </a:pPr>
            <a:endParaRPr lang="de-DE" dirty="0"/>
          </a:p>
        </p:txBody>
      </p:sp>
      <p:sp>
        <p:nvSpPr>
          <p:cNvPr id="4" name="Foliennummernplatzhalter 3"/>
          <p:cNvSpPr>
            <a:spLocks noGrp="1"/>
          </p:cNvSpPr>
          <p:nvPr>
            <p:ph type="sldNum" sz="quarter" idx="5"/>
          </p:nvPr>
        </p:nvSpPr>
        <p:spPr/>
        <p:txBody>
          <a:bodyPr/>
          <a:lstStyle/>
          <a:p>
            <a:pPr>
              <a:defRPr/>
            </a:pPr>
            <a:fld id="{63D32FEF-BF7B-8240-B9A7-B91C54975993}" type="slidenum">
              <a:rPr lang="de-DE" smtClean="0"/>
              <a:pPr>
                <a:defRPr/>
              </a:pPr>
              <a:t>19</a:t>
            </a:fld>
            <a:endParaRPr lang="de-DE"/>
          </a:p>
        </p:txBody>
      </p:sp>
    </p:spTree>
    <p:extLst>
      <p:ext uri="{BB962C8B-B14F-4D97-AF65-F5344CB8AC3E}">
        <p14:creationId xmlns:p14="http://schemas.microsoft.com/office/powerpoint/2010/main" val="30157040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nSpc>
                <a:spcPct val="107000"/>
              </a:lnSpc>
              <a:spcAft>
                <a:spcPts val="800"/>
              </a:spcAft>
            </a:pPr>
            <a:endParaRPr lang="de-DE" dirty="0"/>
          </a:p>
        </p:txBody>
      </p:sp>
      <p:sp>
        <p:nvSpPr>
          <p:cNvPr id="4" name="Foliennummernplatzhalter 3"/>
          <p:cNvSpPr>
            <a:spLocks noGrp="1"/>
          </p:cNvSpPr>
          <p:nvPr>
            <p:ph type="sldNum" sz="quarter" idx="5"/>
          </p:nvPr>
        </p:nvSpPr>
        <p:spPr/>
        <p:txBody>
          <a:bodyPr/>
          <a:lstStyle/>
          <a:p>
            <a:pPr>
              <a:defRPr/>
            </a:pPr>
            <a:fld id="{63D32FEF-BF7B-8240-B9A7-B91C54975993}" type="slidenum">
              <a:rPr lang="de-DE" smtClean="0"/>
              <a:pPr>
                <a:defRPr/>
              </a:pPr>
              <a:t>20</a:t>
            </a:fld>
            <a:endParaRPr lang="de-DE"/>
          </a:p>
        </p:txBody>
      </p:sp>
    </p:spTree>
    <p:extLst>
      <p:ext uri="{BB962C8B-B14F-4D97-AF65-F5344CB8AC3E}">
        <p14:creationId xmlns:p14="http://schemas.microsoft.com/office/powerpoint/2010/main" val="3594305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ußzeilenplatzhalter 3"/>
          <p:cNvSpPr>
            <a:spLocks noGrp="1"/>
          </p:cNvSpPr>
          <p:nvPr>
            <p:ph type="ftr" sz="quarter" idx="10"/>
          </p:nvPr>
        </p:nvSpPr>
        <p:spPr/>
        <p:txBody>
          <a:bodyPr/>
          <a:lstStyle/>
          <a:p>
            <a:pPr>
              <a:defRPr/>
            </a:pPr>
            <a:r>
              <a:rPr lang="de-DE" dirty="0"/>
              <a:t>**Rudd 2010</a:t>
            </a:r>
          </a:p>
        </p:txBody>
      </p:sp>
      <p:sp>
        <p:nvSpPr>
          <p:cNvPr id="5" name="Foliennummernplatzhalter 4"/>
          <p:cNvSpPr>
            <a:spLocks noGrp="1"/>
          </p:cNvSpPr>
          <p:nvPr>
            <p:ph type="sldNum" sz="quarter" idx="11"/>
          </p:nvPr>
        </p:nvSpPr>
        <p:spPr/>
        <p:txBody>
          <a:bodyPr/>
          <a:lstStyle/>
          <a:p>
            <a:pPr>
              <a:defRPr/>
            </a:pPr>
            <a:fld id="{63D32FEF-BF7B-8240-B9A7-B91C54975993}" type="slidenum">
              <a:rPr lang="de-DE" smtClean="0"/>
              <a:pPr>
                <a:defRPr/>
              </a:pPr>
              <a:t>2</a:t>
            </a:fld>
            <a:endParaRPr lang="de-DE"/>
          </a:p>
        </p:txBody>
      </p:sp>
    </p:spTree>
    <p:extLst>
      <p:ext uri="{BB962C8B-B14F-4D97-AF65-F5344CB8AC3E}">
        <p14:creationId xmlns:p14="http://schemas.microsoft.com/office/powerpoint/2010/main" val="9335018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nSpc>
                <a:spcPct val="107000"/>
              </a:lnSpc>
              <a:spcAft>
                <a:spcPts val="800"/>
              </a:spcAft>
            </a:pPr>
            <a:endParaRPr lang="de-DE" dirty="0"/>
          </a:p>
        </p:txBody>
      </p:sp>
      <p:sp>
        <p:nvSpPr>
          <p:cNvPr id="4" name="Foliennummernplatzhalter 3"/>
          <p:cNvSpPr>
            <a:spLocks noGrp="1"/>
          </p:cNvSpPr>
          <p:nvPr>
            <p:ph type="sldNum" sz="quarter" idx="5"/>
          </p:nvPr>
        </p:nvSpPr>
        <p:spPr/>
        <p:txBody>
          <a:bodyPr/>
          <a:lstStyle/>
          <a:p>
            <a:pPr>
              <a:defRPr/>
            </a:pPr>
            <a:fld id="{63D32FEF-BF7B-8240-B9A7-B91C54975993}" type="slidenum">
              <a:rPr lang="de-DE" smtClean="0"/>
              <a:pPr>
                <a:defRPr/>
              </a:pPr>
              <a:t>21</a:t>
            </a:fld>
            <a:endParaRPr lang="de-DE"/>
          </a:p>
        </p:txBody>
      </p:sp>
    </p:spTree>
    <p:extLst>
      <p:ext uri="{BB962C8B-B14F-4D97-AF65-F5344CB8AC3E}">
        <p14:creationId xmlns:p14="http://schemas.microsoft.com/office/powerpoint/2010/main" val="1081728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a:defRPr/>
            </a:pPr>
            <a:fld id="{63D32FEF-BF7B-8240-B9A7-B91C54975993}" type="slidenum">
              <a:rPr lang="de-DE" smtClean="0"/>
              <a:pPr>
                <a:defRPr/>
              </a:pPr>
              <a:t>22</a:t>
            </a:fld>
            <a:endParaRPr lang="de-DE"/>
          </a:p>
        </p:txBody>
      </p:sp>
    </p:spTree>
    <p:extLst>
      <p:ext uri="{BB962C8B-B14F-4D97-AF65-F5344CB8AC3E}">
        <p14:creationId xmlns:p14="http://schemas.microsoft.com/office/powerpoint/2010/main" val="1872363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spcAft>
                <a:spcPts val="1800"/>
              </a:spcAft>
              <a:buFontTx/>
              <a:buNone/>
            </a:pPr>
            <a:endParaRPr lang="de-DE"/>
          </a:p>
        </p:txBody>
      </p:sp>
      <p:sp>
        <p:nvSpPr>
          <p:cNvPr id="4" name="Foliennummernplatzhalter 3"/>
          <p:cNvSpPr>
            <a:spLocks noGrp="1"/>
          </p:cNvSpPr>
          <p:nvPr>
            <p:ph type="sldNum" sz="quarter" idx="10"/>
          </p:nvPr>
        </p:nvSpPr>
        <p:spPr/>
        <p:txBody>
          <a:bodyPr/>
          <a:lstStyle/>
          <a:p>
            <a:pPr>
              <a:defRPr/>
            </a:pPr>
            <a:fld id="{63D32FEF-BF7B-8240-B9A7-B91C54975993}" type="slidenum">
              <a:rPr lang="de-DE" smtClean="0"/>
              <a:pPr>
                <a:defRPr/>
              </a:pPr>
              <a:t>23</a:t>
            </a:fld>
            <a:endParaRPr lang="de-DE"/>
          </a:p>
        </p:txBody>
      </p:sp>
      <p:sp>
        <p:nvSpPr>
          <p:cNvPr id="5" name="Fußzeilenplatzhalter 4"/>
          <p:cNvSpPr>
            <a:spLocks noGrp="1"/>
          </p:cNvSpPr>
          <p:nvPr>
            <p:ph type="ftr" sz="quarter" idx="11"/>
          </p:nvPr>
        </p:nvSpPr>
        <p:spPr/>
        <p:txBody>
          <a:bodyPr/>
          <a:lstStyle/>
          <a:p>
            <a:pPr>
              <a:defRPr/>
            </a:pPr>
            <a:r>
              <a:rPr lang="de-DE" dirty="0"/>
              <a:t>**Rudd 2010</a:t>
            </a:r>
          </a:p>
        </p:txBody>
      </p:sp>
    </p:spTree>
    <p:extLst>
      <p:ext uri="{BB962C8B-B14F-4D97-AF65-F5344CB8AC3E}">
        <p14:creationId xmlns:p14="http://schemas.microsoft.com/office/powerpoint/2010/main" val="15446905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spcAft>
                <a:spcPts val="1800"/>
              </a:spcAft>
              <a:buFontTx/>
              <a:buNone/>
            </a:pPr>
            <a:endParaRPr lang="de-DE"/>
          </a:p>
        </p:txBody>
      </p:sp>
      <p:sp>
        <p:nvSpPr>
          <p:cNvPr id="4" name="Foliennummernplatzhalter 3"/>
          <p:cNvSpPr>
            <a:spLocks noGrp="1"/>
          </p:cNvSpPr>
          <p:nvPr>
            <p:ph type="sldNum" sz="quarter" idx="10"/>
          </p:nvPr>
        </p:nvSpPr>
        <p:spPr/>
        <p:txBody>
          <a:bodyPr/>
          <a:lstStyle/>
          <a:p>
            <a:pPr>
              <a:defRPr/>
            </a:pPr>
            <a:fld id="{63D32FEF-BF7B-8240-B9A7-B91C54975993}" type="slidenum">
              <a:rPr lang="de-DE" smtClean="0"/>
              <a:pPr>
                <a:defRPr/>
              </a:pPr>
              <a:t>24</a:t>
            </a:fld>
            <a:endParaRPr lang="de-DE"/>
          </a:p>
        </p:txBody>
      </p:sp>
      <p:sp>
        <p:nvSpPr>
          <p:cNvPr id="5" name="Fußzeilenplatzhalter 4"/>
          <p:cNvSpPr>
            <a:spLocks noGrp="1"/>
          </p:cNvSpPr>
          <p:nvPr>
            <p:ph type="ftr" sz="quarter" idx="11"/>
          </p:nvPr>
        </p:nvSpPr>
        <p:spPr/>
        <p:txBody>
          <a:bodyPr/>
          <a:lstStyle/>
          <a:p>
            <a:pPr>
              <a:defRPr/>
            </a:pPr>
            <a:r>
              <a:rPr lang="de-DE" dirty="0"/>
              <a:t>**Rudd 2010</a:t>
            </a:r>
          </a:p>
        </p:txBody>
      </p:sp>
    </p:spTree>
    <p:extLst>
      <p:ext uri="{BB962C8B-B14F-4D97-AF65-F5344CB8AC3E}">
        <p14:creationId xmlns:p14="http://schemas.microsoft.com/office/powerpoint/2010/main" val="36330226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spcAft>
                <a:spcPts val="1800"/>
              </a:spcAft>
              <a:buFontTx/>
              <a:buNone/>
            </a:pPr>
            <a:endParaRPr lang="de-DE"/>
          </a:p>
        </p:txBody>
      </p:sp>
      <p:sp>
        <p:nvSpPr>
          <p:cNvPr id="4" name="Foliennummernplatzhalter 3"/>
          <p:cNvSpPr>
            <a:spLocks noGrp="1"/>
          </p:cNvSpPr>
          <p:nvPr>
            <p:ph type="sldNum" sz="quarter" idx="10"/>
          </p:nvPr>
        </p:nvSpPr>
        <p:spPr/>
        <p:txBody>
          <a:bodyPr/>
          <a:lstStyle/>
          <a:p>
            <a:pPr>
              <a:defRPr/>
            </a:pPr>
            <a:fld id="{63D32FEF-BF7B-8240-B9A7-B91C54975993}" type="slidenum">
              <a:rPr lang="de-DE" smtClean="0"/>
              <a:pPr>
                <a:defRPr/>
              </a:pPr>
              <a:t>25</a:t>
            </a:fld>
            <a:endParaRPr lang="de-DE"/>
          </a:p>
        </p:txBody>
      </p:sp>
      <p:sp>
        <p:nvSpPr>
          <p:cNvPr id="5" name="Fußzeilenplatzhalter 4"/>
          <p:cNvSpPr>
            <a:spLocks noGrp="1"/>
          </p:cNvSpPr>
          <p:nvPr>
            <p:ph type="ftr" sz="quarter" idx="11"/>
          </p:nvPr>
        </p:nvSpPr>
        <p:spPr/>
        <p:txBody>
          <a:bodyPr/>
          <a:lstStyle/>
          <a:p>
            <a:pPr>
              <a:defRPr/>
            </a:pPr>
            <a:r>
              <a:rPr lang="de-DE" dirty="0"/>
              <a:t>**Rudd 2010</a:t>
            </a:r>
          </a:p>
        </p:txBody>
      </p:sp>
    </p:spTree>
    <p:extLst>
      <p:ext uri="{BB962C8B-B14F-4D97-AF65-F5344CB8AC3E}">
        <p14:creationId xmlns:p14="http://schemas.microsoft.com/office/powerpoint/2010/main" val="40236647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spcAft>
                <a:spcPts val="1800"/>
              </a:spcAft>
              <a:buFontTx/>
              <a:buNone/>
            </a:pPr>
            <a:endParaRPr lang="de-DE"/>
          </a:p>
        </p:txBody>
      </p:sp>
      <p:sp>
        <p:nvSpPr>
          <p:cNvPr id="4" name="Foliennummernplatzhalter 3"/>
          <p:cNvSpPr>
            <a:spLocks noGrp="1"/>
          </p:cNvSpPr>
          <p:nvPr>
            <p:ph type="sldNum" sz="quarter" idx="10"/>
          </p:nvPr>
        </p:nvSpPr>
        <p:spPr/>
        <p:txBody>
          <a:bodyPr/>
          <a:lstStyle/>
          <a:p>
            <a:pPr>
              <a:defRPr/>
            </a:pPr>
            <a:fld id="{63D32FEF-BF7B-8240-B9A7-B91C54975993}" type="slidenum">
              <a:rPr lang="de-DE" smtClean="0"/>
              <a:pPr>
                <a:defRPr/>
              </a:pPr>
              <a:t>26</a:t>
            </a:fld>
            <a:endParaRPr lang="de-DE"/>
          </a:p>
        </p:txBody>
      </p:sp>
      <p:sp>
        <p:nvSpPr>
          <p:cNvPr id="5" name="Fußzeilenplatzhalter 4"/>
          <p:cNvSpPr>
            <a:spLocks noGrp="1"/>
          </p:cNvSpPr>
          <p:nvPr>
            <p:ph type="ftr" sz="quarter" idx="11"/>
          </p:nvPr>
        </p:nvSpPr>
        <p:spPr/>
        <p:txBody>
          <a:bodyPr/>
          <a:lstStyle/>
          <a:p>
            <a:pPr>
              <a:defRPr/>
            </a:pPr>
            <a:r>
              <a:rPr lang="de-DE" dirty="0"/>
              <a:t>**Rudd 2010</a:t>
            </a:r>
          </a:p>
        </p:txBody>
      </p:sp>
    </p:spTree>
    <p:extLst>
      <p:ext uri="{BB962C8B-B14F-4D97-AF65-F5344CB8AC3E}">
        <p14:creationId xmlns:p14="http://schemas.microsoft.com/office/powerpoint/2010/main" val="2249830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fontAlgn="base"/>
            <a:endParaRPr lang="de-DE"/>
          </a:p>
        </p:txBody>
      </p:sp>
      <p:sp>
        <p:nvSpPr>
          <p:cNvPr id="4" name="Foliennummernplatzhalter 3"/>
          <p:cNvSpPr>
            <a:spLocks noGrp="1"/>
          </p:cNvSpPr>
          <p:nvPr>
            <p:ph type="sldNum" sz="quarter" idx="5"/>
          </p:nvPr>
        </p:nvSpPr>
        <p:spPr/>
        <p:txBody>
          <a:bodyPr/>
          <a:lstStyle/>
          <a:p>
            <a:pPr>
              <a:defRPr/>
            </a:pPr>
            <a:fld id="{63D32FEF-BF7B-8240-B9A7-B91C54975993}" type="slidenum">
              <a:rPr lang="de-DE" smtClean="0"/>
              <a:pPr>
                <a:defRPr/>
              </a:pPr>
              <a:t>3</a:t>
            </a:fld>
            <a:endParaRPr lang="de-DE"/>
          </a:p>
        </p:txBody>
      </p:sp>
    </p:spTree>
    <p:extLst>
      <p:ext uri="{BB962C8B-B14F-4D97-AF65-F5344CB8AC3E}">
        <p14:creationId xmlns:p14="http://schemas.microsoft.com/office/powerpoint/2010/main" val="1264455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pPr>
              <a:defRPr/>
            </a:pPr>
            <a:fld id="{63D32FEF-BF7B-8240-B9A7-B91C54975993}" type="slidenum">
              <a:rPr lang="de-DE" smtClean="0"/>
              <a:pPr>
                <a:defRPr/>
              </a:pPr>
              <a:t>4</a:t>
            </a:fld>
            <a:endParaRPr lang="de-DE"/>
          </a:p>
        </p:txBody>
      </p:sp>
      <p:sp>
        <p:nvSpPr>
          <p:cNvPr id="5" name="Fußzeilenplatzhalter 4"/>
          <p:cNvSpPr>
            <a:spLocks noGrp="1"/>
          </p:cNvSpPr>
          <p:nvPr>
            <p:ph type="ftr" sz="quarter" idx="10"/>
          </p:nvPr>
        </p:nvSpPr>
        <p:spPr/>
        <p:txBody>
          <a:bodyPr/>
          <a:lstStyle/>
          <a:p>
            <a:pPr>
              <a:defRPr/>
            </a:pPr>
            <a:r>
              <a:rPr lang="de-DE" dirty="0"/>
              <a:t>**Rudd 2010</a:t>
            </a:r>
          </a:p>
        </p:txBody>
      </p:sp>
    </p:spTree>
    <p:extLst>
      <p:ext uri="{BB962C8B-B14F-4D97-AF65-F5344CB8AC3E}">
        <p14:creationId xmlns:p14="http://schemas.microsoft.com/office/powerpoint/2010/main" val="1877304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ußzeilenplatzhalter 3"/>
          <p:cNvSpPr>
            <a:spLocks noGrp="1"/>
          </p:cNvSpPr>
          <p:nvPr>
            <p:ph type="ftr" sz="quarter" idx="10"/>
          </p:nvPr>
        </p:nvSpPr>
        <p:spPr/>
        <p:txBody>
          <a:bodyPr/>
          <a:lstStyle/>
          <a:p>
            <a:pPr>
              <a:defRPr/>
            </a:pPr>
            <a:r>
              <a:rPr lang="de-DE" smtClean="0"/>
              <a:t>**Rudd 2010</a:t>
            </a:r>
            <a:endParaRPr lang="de-DE" dirty="0"/>
          </a:p>
        </p:txBody>
      </p:sp>
      <p:sp>
        <p:nvSpPr>
          <p:cNvPr id="5" name="Foliennummernplatzhalter 4"/>
          <p:cNvSpPr>
            <a:spLocks noGrp="1"/>
          </p:cNvSpPr>
          <p:nvPr>
            <p:ph type="sldNum" sz="quarter" idx="11"/>
          </p:nvPr>
        </p:nvSpPr>
        <p:spPr/>
        <p:txBody>
          <a:bodyPr/>
          <a:lstStyle/>
          <a:p>
            <a:pPr>
              <a:defRPr/>
            </a:pPr>
            <a:fld id="{63D32FEF-BF7B-8240-B9A7-B91C54975993}" type="slidenum">
              <a:rPr lang="de-DE" smtClean="0"/>
              <a:pPr>
                <a:defRPr/>
              </a:pPr>
              <a:t>5</a:t>
            </a:fld>
            <a:endParaRPr lang="de-DE"/>
          </a:p>
        </p:txBody>
      </p:sp>
    </p:spTree>
    <p:extLst>
      <p:ext uri="{BB962C8B-B14F-4D97-AF65-F5344CB8AC3E}">
        <p14:creationId xmlns:p14="http://schemas.microsoft.com/office/powerpoint/2010/main" val="908668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spcAft>
                <a:spcPts val="1800"/>
              </a:spcAft>
              <a:buFontTx/>
              <a:buNone/>
            </a:pPr>
            <a:endParaRPr lang="de-DE" dirty="0"/>
          </a:p>
        </p:txBody>
      </p:sp>
      <p:sp>
        <p:nvSpPr>
          <p:cNvPr id="4" name="Foliennummernplatzhalter 3"/>
          <p:cNvSpPr>
            <a:spLocks noGrp="1"/>
          </p:cNvSpPr>
          <p:nvPr>
            <p:ph type="sldNum" sz="quarter" idx="10"/>
          </p:nvPr>
        </p:nvSpPr>
        <p:spPr/>
        <p:txBody>
          <a:bodyPr/>
          <a:lstStyle/>
          <a:p>
            <a:pPr>
              <a:defRPr/>
            </a:pPr>
            <a:fld id="{63D32FEF-BF7B-8240-B9A7-B91C54975993}" type="slidenum">
              <a:rPr lang="de-DE" smtClean="0"/>
              <a:pPr>
                <a:defRPr/>
              </a:pPr>
              <a:t>6</a:t>
            </a:fld>
            <a:endParaRPr lang="de-DE"/>
          </a:p>
        </p:txBody>
      </p:sp>
      <p:sp>
        <p:nvSpPr>
          <p:cNvPr id="5" name="Fußzeilenplatzhalter 4"/>
          <p:cNvSpPr>
            <a:spLocks noGrp="1"/>
          </p:cNvSpPr>
          <p:nvPr>
            <p:ph type="ftr" sz="quarter" idx="11"/>
          </p:nvPr>
        </p:nvSpPr>
        <p:spPr/>
        <p:txBody>
          <a:bodyPr/>
          <a:lstStyle/>
          <a:p>
            <a:pPr>
              <a:defRPr/>
            </a:pPr>
            <a:r>
              <a:rPr lang="de-DE"/>
              <a:t>**Rudd 2010</a:t>
            </a:r>
          </a:p>
        </p:txBody>
      </p:sp>
    </p:spTree>
    <p:extLst>
      <p:ext uri="{BB962C8B-B14F-4D97-AF65-F5344CB8AC3E}">
        <p14:creationId xmlns:p14="http://schemas.microsoft.com/office/powerpoint/2010/main" val="3549541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indent="0">
              <a:spcBef>
                <a:spcPts val="0"/>
              </a:spcBef>
              <a:spcAft>
                <a:spcPts val="1800"/>
              </a:spcAft>
              <a:buFontTx/>
              <a:buNone/>
            </a:pPr>
            <a:endParaRPr lang="de-DE" dirty="0"/>
          </a:p>
        </p:txBody>
      </p:sp>
      <p:sp>
        <p:nvSpPr>
          <p:cNvPr id="4" name="Foliennummernplatzhalter 3"/>
          <p:cNvSpPr>
            <a:spLocks noGrp="1"/>
          </p:cNvSpPr>
          <p:nvPr>
            <p:ph type="sldNum" sz="quarter" idx="10"/>
          </p:nvPr>
        </p:nvSpPr>
        <p:spPr/>
        <p:txBody>
          <a:bodyPr/>
          <a:lstStyle/>
          <a:p>
            <a:pPr>
              <a:defRPr/>
            </a:pPr>
            <a:fld id="{63D32FEF-BF7B-8240-B9A7-B91C54975993}" type="slidenum">
              <a:rPr lang="de-DE" smtClean="0"/>
              <a:pPr>
                <a:defRPr/>
              </a:pPr>
              <a:t>7</a:t>
            </a:fld>
            <a:endParaRPr lang="de-DE"/>
          </a:p>
        </p:txBody>
      </p:sp>
      <p:sp>
        <p:nvSpPr>
          <p:cNvPr id="5" name="Fußzeilenplatzhalter 4"/>
          <p:cNvSpPr>
            <a:spLocks noGrp="1"/>
          </p:cNvSpPr>
          <p:nvPr>
            <p:ph type="ftr" sz="quarter" idx="11"/>
          </p:nvPr>
        </p:nvSpPr>
        <p:spPr/>
        <p:txBody>
          <a:bodyPr/>
          <a:lstStyle/>
          <a:p>
            <a:pPr>
              <a:defRPr/>
            </a:pPr>
            <a:r>
              <a:rPr lang="de-DE" dirty="0"/>
              <a:t>**Rudd 2010</a:t>
            </a:r>
          </a:p>
        </p:txBody>
      </p:sp>
    </p:spTree>
    <p:extLst>
      <p:ext uri="{BB962C8B-B14F-4D97-AF65-F5344CB8AC3E}">
        <p14:creationId xmlns:p14="http://schemas.microsoft.com/office/powerpoint/2010/main" val="2077128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de-DE"/>
          </a:p>
        </p:txBody>
      </p:sp>
      <p:sp>
        <p:nvSpPr>
          <p:cNvPr id="4" name="Foliennummernplatzhalter 3"/>
          <p:cNvSpPr>
            <a:spLocks noGrp="1"/>
          </p:cNvSpPr>
          <p:nvPr>
            <p:ph type="sldNum" sz="quarter" idx="5"/>
          </p:nvPr>
        </p:nvSpPr>
        <p:spPr/>
        <p:txBody>
          <a:bodyPr/>
          <a:lstStyle/>
          <a:p>
            <a:pPr>
              <a:defRPr/>
            </a:pPr>
            <a:fld id="{63D32FEF-BF7B-8240-B9A7-B91C54975993}" type="slidenum">
              <a:rPr lang="de-DE" smtClean="0"/>
              <a:pPr>
                <a:defRPr/>
              </a:pPr>
              <a:t>9</a:t>
            </a:fld>
            <a:endParaRPr lang="de-DE"/>
          </a:p>
        </p:txBody>
      </p:sp>
      <p:sp>
        <p:nvSpPr>
          <p:cNvPr id="5" name="Fußzeilenplatzhalter 4"/>
          <p:cNvSpPr>
            <a:spLocks noGrp="1"/>
          </p:cNvSpPr>
          <p:nvPr>
            <p:ph type="ftr" sz="quarter" idx="10"/>
          </p:nvPr>
        </p:nvSpPr>
        <p:spPr/>
        <p:txBody>
          <a:bodyPr/>
          <a:lstStyle/>
          <a:p>
            <a:pPr>
              <a:defRPr/>
            </a:pPr>
            <a:r>
              <a:rPr lang="de-DE" dirty="0"/>
              <a:t>**Rudd 2010</a:t>
            </a:r>
          </a:p>
        </p:txBody>
      </p:sp>
    </p:spTree>
    <p:extLst>
      <p:ext uri="{BB962C8B-B14F-4D97-AF65-F5344CB8AC3E}">
        <p14:creationId xmlns:p14="http://schemas.microsoft.com/office/powerpoint/2010/main" val="204802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de-DE" sz="1200" dirty="0">
              <a:solidFill>
                <a:schemeClr val="tx1"/>
              </a:solidFill>
            </a:endParaRPr>
          </a:p>
        </p:txBody>
      </p:sp>
      <p:sp>
        <p:nvSpPr>
          <p:cNvPr id="4" name="Foliennummernplatzhalter 3"/>
          <p:cNvSpPr>
            <a:spLocks noGrp="1"/>
          </p:cNvSpPr>
          <p:nvPr>
            <p:ph type="sldNum" sz="quarter" idx="5"/>
          </p:nvPr>
        </p:nvSpPr>
        <p:spPr/>
        <p:txBody>
          <a:bodyPr/>
          <a:lstStyle/>
          <a:p>
            <a:pPr>
              <a:defRPr/>
            </a:pPr>
            <a:fld id="{63D32FEF-BF7B-8240-B9A7-B91C54975993}" type="slidenum">
              <a:rPr lang="de-DE" smtClean="0"/>
              <a:pPr>
                <a:defRPr/>
              </a:pPr>
              <a:t>10</a:t>
            </a:fld>
            <a:endParaRPr lang="de-DE"/>
          </a:p>
        </p:txBody>
      </p:sp>
      <p:sp>
        <p:nvSpPr>
          <p:cNvPr id="5" name="Fußzeilenplatzhalter 4"/>
          <p:cNvSpPr>
            <a:spLocks noGrp="1"/>
          </p:cNvSpPr>
          <p:nvPr>
            <p:ph type="ftr" sz="quarter" idx="10"/>
          </p:nvPr>
        </p:nvSpPr>
        <p:spPr/>
        <p:txBody>
          <a:bodyPr/>
          <a:lstStyle/>
          <a:p>
            <a:pPr>
              <a:defRPr/>
            </a:pPr>
            <a:r>
              <a:rPr lang="de-DE" dirty="0"/>
              <a:t>**Rudd 2010</a:t>
            </a:r>
          </a:p>
        </p:txBody>
      </p:sp>
    </p:spTree>
    <p:extLst>
      <p:ext uri="{BB962C8B-B14F-4D97-AF65-F5344CB8AC3E}">
        <p14:creationId xmlns:p14="http://schemas.microsoft.com/office/powerpoint/2010/main" val="2801724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Tree>
    <p:extLst>
      <p:ext uri="{BB962C8B-B14F-4D97-AF65-F5344CB8AC3E}">
        <p14:creationId xmlns:p14="http://schemas.microsoft.com/office/powerpoint/2010/main" val="533443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351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2863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53567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image" Target="NUL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Bild 6"/>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57569" y="4224432"/>
            <a:ext cx="3059113"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Bild 1"/>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0" y="-2984"/>
            <a:ext cx="9144000" cy="5148072"/>
          </a:xfrm>
          <a:prstGeom prst="rect">
            <a:avLst/>
          </a:prstGeom>
        </p:spPr>
      </p:pic>
      <p:pic>
        <p:nvPicPr>
          <p:cNvPr id="5" name="Bild 6"/>
          <p:cNvPicPr>
            <a:picLocks noChangeAspect="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5851308" y="4156720"/>
            <a:ext cx="3059113"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6" r:id="rId1"/>
    <p:sldLayoutId id="2147483688" r:id="rId2"/>
  </p:sldLayoutIdLst>
  <p:hf hdr="0" ftr="0" dt="0"/>
  <p:txStyles>
    <p:titleStyle>
      <a:lvl1pPr algn="ctr" defTabSz="457191" rtl="0" eaLnBrk="0" fontAlgn="base" hangingPunct="0">
        <a:spcBef>
          <a:spcPct val="0"/>
        </a:spcBef>
        <a:spcAft>
          <a:spcPct val="0"/>
        </a:spcAft>
        <a:defRPr sz="4400" kern="1200">
          <a:solidFill>
            <a:schemeClr val="tx1"/>
          </a:solidFill>
          <a:latin typeface="+mj-lt"/>
          <a:ea typeface="+mj-ea"/>
          <a:cs typeface="+mj-cs"/>
        </a:defRPr>
      </a:lvl1pPr>
      <a:lvl2pPr algn="ctr" defTabSz="457191" rtl="0" eaLnBrk="0" fontAlgn="base" hangingPunct="0">
        <a:spcBef>
          <a:spcPct val="0"/>
        </a:spcBef>
        <a:spcAft>
          <a:spcPct val="0"/>
        </a:spcAft>
        <a:defRPr sz="4400">
          <a:solidFill>
            <a:schemeClr val="tx1"/>
          </a:solidFill>
          <a:latin typeface="Calibri" charset="0"/>
        </a:defRPr>
      </a:lvl2pPr>
      <a:lvl3pPr algn="ctr" defTabSz="457191" rtl="0" eaLnBrk="0" fontAlgn="base" hangingPunct="0">
        <a:spcBef>
          <a:spcPct val="0"/>
        </a:spcBef>
        <a:spcAft>
          <a:spcPct val="0"/>
        </a:spcAft>
        <a:defRPr sz="4400">
          <a:solidFill>
            <a:schemeClr val="tx1"/>
          </a:solidFill>
          <a:latin typeface="Calibri" charset="0"/>
        </a:defRPr>
      </a:lvl3pPr>
      <a:lvl4pPr algn="ctr" defTabSz="457191" rtl="0" eaLnBrk="0" fontAlgn="base" hangingPunct="0">
        <a:spcBef>
          <a:spcPct val="0"/>
        </a:spcBef>
        <a:spcAft>
          <a:spcPct val="0"/>
        </a:spcAft>
        <a:defRPr sz="4400">
          <a:solidFill>
            <a:schemeClr val="tx1"/>
          </a:solidFill>
          <a:latin typeface="Calibri" charset="0"/>
        </a:defRPr>
      </a:lvl4pPr>
      <a:lvl5pPr algn="ctr" defTabSz="457191" rtl="0" eaLnBrk="0" fontAlgn="base" hangingPunct="0">
        <a:spcBef>
          <a:spcPct val="0"/>
        </a:spcBef>
        <a:spcAft>
          <a:spcPct val="0"/>
        </a:spcAft>
        <a:defRPr sz="4400">
          <a:solidFill>
            <a:schemeClr val="tx1"/>
          </a:solidFill>
          <a:latin typeface="Calibri" charset="0"/>
        </a:defRPr>
      </a:lvl5pPr>
      <a:lvl6pPr marL="457191" algn="ctr" defTabSz="457191" rtl="0" fontAlgn="base">
        <a:spcBef>
          <a:spcPct val="0"/>
        </a:spcBef>
        <a:spcAft>
          <a:spcPct val="0"/>
        </a:spcAft>
        <a:defRPr sz="4400">
          <a:solidFill>
            <a:schemeClr val="tx1"/>
          </a:solidFill>
          <a:latin typeface="Calibri" charset="0"/>
        </a:defRPr>
      </a:lvl6pPr>
      <a:lvl7pPr marL="914382" algn="ctr" defTabSz="457191" rtl="0" fontAlgn="base">
        <a:spcBef>
          <a:spcPct val="0"/>
        </a:spcBef>
        <a:spcAft>
          <a:spcPct val="0"/>
        </a:spcAft>
        <a:defRPr sz="4400">
          <a:solidFill>
            <a:schemeClr val="tx1"/>
          </a:solidFill>
          <a:latin typeface="Calibri" charset="0"/>
        </a:defRPr>
      </a:lvl7pPr>
      <a:lvl8pPr marL="1371572" algn="ctr" defTabSz="457191" rtl="0" fontAlgn="base">
        <a:spcBef>
          <a:spcPct val="0"/>
        </a:spcBef>
        <a:spcAft>
          <a:spcPct val="0"/>
        </a:spcAft>
        <a:defRPr sz="4400">
          <a:solidFill>
            <a:schemeClr val="tx1"/>
          </a:solidFill>
          <a:latin typeface="Calibri" charset="0"/>
        </a:defRPr>
      </a:lvl8pPr>
      <a:lvl9pPr marL="1828764" algn="ctr" defTabSz="457191" rtl="0" fontAlgn="base">
        <a:spcBef>
          <a:spcPct val="0"/>
        </a:spcBef>
        <a:spcAft>
          <a:spcPct val="0"/>
        </a:spcAft>
        <a:defRPr sz="4400">
          <a:solidFill>
            <a:schemeClr val="tx1"/>
          </a:solidFill>
          <a:latin typeface="Calibri" charset="0"/>
        </a:defRPr>
      </a:lvl9pPr>
    </p:titleStyle>
    <p:body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191" rtl="0" eaLnBrk="1" latinLnBrk="0" hangingPunct="1">
        <a:defRPr sz="1800" kern="1200">
          <a:solidFill>
            <a:schemeClr val="tx1"/>
          </a:solidFill>
          <a:latin typeface="+mn-lt"/>
          <a:ea typeface="+mn-ea"/>
          <a:cs typeface="+mn-cs"/>
        </a:defRPr>
      </a:lvl1pPr>
      <a:lvl2pPr marL="457191" algn="l" defTabSz="457191" rtl="0" eaLnBrk="1" latinLnBrk="0" hangingPunct="1">
        <a:defRPr sz="1800" kern="1200">
          <a:solidFill>
            <a:schemeClr val="tx1"/>
          </a:solidFill>
          <a:latin typeface="+mn-lt"/>
          <a:ea typeface="+mn-ea"/>
          <a:cs typeface="+mn-cs"/>
        </a:defRPr>
      </a:lvl2pPr>
      <a:lvl3pPr marL="914382" algn="l" defTabSz="457191" rtl="0" eaLnBrk="1" latinLnBrk="0" hangingPunct="1">
        <a:defRPr sz="1800" kern="1200">
          <a:solidFill>
            <a:schemeClr val="tx1"/>
          </a:solidFill>
          <a:latin typeface="+mn-lt"/>
          <a:ea typeface="+mn-ea"/>
          <a:cs typeface="+mn-cs"/>
        </a:defRPr>
      </a:lvl3pPr>
      <a:lvl4pPr marL="1371572" algn="l" defTabSz="457191" rtl="0" eaLnBrk="1" latinLnBrk="0" hangingPunct="1">
        <a:defRPr sz="1800" kern="1200">
          <a:solidFill>
            <a:schemeClr val="tx1"/>
          </a:solidFill>
          <a:latin typeface="+mn-lt"/>
          <a:ea typeface="+mn-ea"/>
          <a:cs typeface="+mn-cs"/>
        </a:defRPr>
      </a:lvl4pPr>
      <a:lvl5pPr marL="1828764" algn="l" defTabSz="457191" rtl="0" eaLnBrk="1" latinLnBrk="0" hangingPunct="1">
        <a:defRPr sz="1800" kern="1200">
          <a:solidFill>
            <a:schemeClr val="tx1"/>
          </a:solidFill>
          <a:latin typeface="+mn-lt"/>
          <a:ea typeface="+mn-ea"/>
          <a:cs typeface="+mn-cs"/>
        </a:defRPr>
      </a:lvl5pPr>
      <a:lvl6pPr marL="2285954" algn="l" defTabSz="457191" rtl="0" eaLnBrk="1" latinLnBrk="0" hangingPunct="1">
        <a:defRPr sz="1800" kern="1200">
          <a:solidFill>
            <a:schemeClr val="tx1"/>
          </a:solidFill>
          <a:latin typeface="+mn-lt"/>
          <a:ea typeface="+mn-ea"/>
          <a:cs typeface="+mn-cs"/>
        </a:defRPr>
      </a:lvl6pPr>
      <a:lvl7pPr marL="2743146" algn="l" defTabSz="457191" rtl="0" eaLnBrk="1" latinLnBrk="0" hangingPunct="1">
        <a:defRPr sz="1800" kern="1200">
          <a:solidFill>
            <a:schemeClr val="tx1"/>
          </a:solidFill>
          <a:latin typeface="+mn-lt"/>
          <a:ea typeface="+mn-ea"/>
          <a:cs typeface="+mn-cs"/>
        </a:defRPr>
      </a:lvl7pPr>
      <a:lvl8pPr marL="3200336" algn="l" defTabSz="457191" rtl="0" eaLnBrk="1" latinLnBrk="0" hangingPunct="1">
        <a:defRPr sz="1800" kern="1200">
          <a:solidFill>
            <a:schemeClr val="tx1"/>
          </a:solidFill>
          <a:latin typeface="+mn-lt"/>
          <a:ea typeface="+mn-ea"/>
          <a:cs typeface="+mn-cs"/>
        </a:defRPr>
      </a:lvl8pPr>
      <a:lvl9pPr marL="3657527" algn="l" defTabSz="45719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hteck 6"/>
          <p:cNvSpPr/>
          <p:nvPr/>
        </p:nvSpPr>
        <p:spPr>
          <a:xfrm>
            <a:off x="0" y="1060376"/>
            <a:ext cx="9144000" cy="4084713"/>
          </a:xfrm>
          <a:prstGeom prst="rect">
            <a:avLst/>
          </a:prstGeom>
          <a:solidFill>
            <a:srgbClr val="5B6B6A">
              <a:alpha val="15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lang="de-DE"/>
              <a:t> </a:t>
            </a:r>
          </a:p>
        </p:txBody>
      </p:sp>
      <p:pic>
        <p:nvPicPr>
          <p:cNvPr id="2" name="Grafik 1">
            <a:extLst>
              <a:ext uri="{FF2B5EF4-FFF2-40B4-BE49-F238E27FC236}">
                <a16:creationId xmlns:a16="http://schemas.microsoft.com/office/drawing/2014/main" id="{51E22BE0-3665-4B35-B9A2-FBA9A4D189B1}"/>
              </a:ext>
            </a:extLst>
          </p:cNvPr>
          <p:cNvPicPr>
            <a:picLocks noChangeAspect="1"/>
          </p:cNvPicPr>
          <p:nvPr userDrawn="1"/>
        </p:nvPicPr>
        <p:blipFill>
          <a:blip r:embed="rId4"/>
          <a:stretch>
            <a:fillRect/>
          </a:stretch>
        </p:blipFill>
        <p:spPr>
          <a:xfrm>
            <a:off x="6948264" y="196280"/>
            <a:ext cx="2020067" cy="576064"/>
          </a:xfrm>
          <a:prstGeom prst="rect">
            <a:avLst/>
          </a:prstGeom>
        </p:spPr>
      </p:pic>
      <p:sp>
        <p:nvSpPr>
          <p:cNvPr id="3" name="Rechteck 2"/>
          <p:cNvSpPr/>
          <p:nvPr userDrawn="1"/>
        </p:nvSpPr>
        <p:spPr>
          <a:xfrm>
            <a:off x="8460432" y="4804792"/>
            <a:ext cx="507899" cy="216024"/>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r"/>
            <a:fld id="{4734460C-8209-4B40-A522-A3FE9720954F}" type="slidenum">
              <a:rPr lang="de-DE" sz="1100" b="0" i="0" smtClean="0">
                <a:solidFill>
                  <a:schemeClr val="bg1">
                    <a:lumMod val="50000"/>
                  </a:schemeClr>
                </a:solidFill>
                <a:latin typeface="TheSansOffice" panose="020B0503040302060204" pitchFamily="34" charset="0"/>
              </a:rPr>
              <a:pPr algn="r"/>
              <a:t>‹Nr.›</a:t>
            </a:fld>
            <a:endParaRPr lang="de-DE" sz="1100" b="0" i="0">
              <a:solidFill>
                <a:schemeClr val="bg1">
                  <a:lumMod val="50000"/>
                </a:schemeClr>
              </a:solidFill>
              <a:latin typeface="TheSansOffice" panose="020B0503040302060204" pitchFamily="34" charset="0"/>
            </a:endParaRPr>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Lst>
  <p:hf hdr="0" ftr="0" dt="0"/>
  <p:txStyles>
    <p:titleStyle>
      <a:lvl1pPr algn="ctr" defTabSz="457191" rtl="0" eaLnBrk="0" fontAlgn="base" hangingPunct="0">
        <a:spcBef>
          <a:spcPct val="0"/>
        </a:spcBef>
        <a:spcAft>
          <a:spcPct val="0"/>
        </a:spcAft>
        <a:defRPr sz="4400" kern="1200">
          <a:solidFill>
            <a:schemeClr val="tx1"/>
          </a:solidFill>
          <a:latin typeface="+mj-lt"/>
          <a:ea typeface="+mj-ea"/>
          <a:cs typeface="+mj-cs"/>
        </a:defRPr>
      </a:lvl1pPr>
      <a:lvl2pPr algn="ctr" defTabSz="457191" rtl="0" eaLnBrk="0" fontAlgn="base" hangingPunct="0">
        <a:spcBef>
          <a:spcPct val="0"/>
        </a:spcBef>
        <a:spcAft>
          <a:spcPct val="0"/>
        </a:spcAft>
        <a:defRPr sz="4400">
          <a:solidFill>
            <a:schemeClr val="tx1"/>
          </a:solidFill>
          <a:latin typeface="Calibri" charset="0"/>
        </a:defRPr>
      </a:lvl2pPr>
      <a:lvl3pPr algn="ctr" defTabSz="457191" rtl="0" eaLnBrk="0" fontAlgn="base" hangingPunct="0">
        <a:spcBef>
          <a:spcPct val="0"/>
        </a:spcBef>
        <a:spcAft>
          <a:spcPct val="0"/>
        </a:spcAft>
        <a:defRPr sz="4400">
          <a:solidFill>
            <a:schemeClr val="tx1"/>
          </a:solidFill>
          <a:latin typeface="Calibri" charset="0"/>
        </a:defRPr>
      </a:lvl3pPr>
      <a:lvl4pPr algn="ctr" defTabSz="457191" rtl="0" eaLnBrk="0" fontAlgn="base" hangingPunct="0">
        <a:spcBef>
          <a:spcPct val="0"/>
        </a:spcBef>
        <a:spcAft>
          <a:spcPct val="0"/>
        </a:spcAft>
        <a:defRPr sz="4400">
          <a:solidFill>
            <a:schemeClr val="tx1"/>
          </a:solidFill>
          <a:latin typeface="Calibri" charset="0"/>
        </a:defRPr>
      </a:lvl4pPr>
      <a:lvl5pPr algn="ctr" defTabSz="457191" rtl="0" eaLnBrk="0" fontAlgn="base" hangingPunct="0">
        <a:spcBef>
          <a:spcPct val="0"/>
        </a:spcBef>
        <a:spcAft>
          <a:spcPct val="0"/>
        </a:spcAft>
        <a:defRPr sz="4400">
          <a:solidFill>
            <a:schemeClr val="tx1"/>
          </a:solidFill>
          <a:latin typeface="Calibri" charset="0"/>
        </a:defRPr>
      </a:lvl5pPr>
      <a:lvl6pPr marL="457191" algn="ctr" defTabSz="457191" rtl="0" fontAlgn="base">
        <a:spcBef>
          <a:spcPct val="0"/>
        </a:spcBef>
        <a:spcAft>
          <a:spcPct val="0"/>
        </a:spcAft>
        <a:defRPr sz="4400">
          <a:solidFill>
            <a:schemeClr val="tx1"/>
          </a:solidFill>
          <a:latin typeface="Calibri" charset="0"/>
        </a:defRPr>
      </a:lvl6pPr>
      <a:lvl7pPr marL="914382" algn="ctr" defTabSz="457191" rtl="0" fontAlgn="base">
        <a:spcBef>
          <a:spcPct val="0"/>
        </a:spcBef>
        <a:spcAft>
          <a:spcPct val="0"/>
        </a:spcAft>
        <a:defRPr sz="4400">
          <a:solidFill>
            <a:schemeClr val="tx1"/>
          </a:solidFill>
          <a:latin typeface="Calibri" charset="0"/>
        </a:defRPr>
      </a:lvl7pPr>
      <a:lvl8pPr marL="1371572" algn="ctr" defTabSz="457191" rtl="0" fontAlgn="base">
        <a:spcBef>
          <a:spcPct val="0"/>
        </a:spcBef>
        <a:spcAft>
          <a:spcPct val="0"/>
        </a:spcAft>
        <a:defRPr sz="4400">
          <a:solidFill>
            <a:schemeClr val="tx1"/>
          </a:solidFill>
          <a:latin typeface="Calibri" charset="0"/>
        </a:defRPr>
      </a:lvl8pPr>
      <a:lvl9pPr marL="1828764" algn="ctr" defTabSz="457191" rtl="0" fontAlgn="base">
        <a:spcBef>
          <a:spcPct val="0"/>
        </a:spcBef>
        <a:spcAft>
          <a:spcPct val="0"/>
        </a:spcAft>
        <a:defRPr sz="4400">
          <a:solidFill>
            <a:schemeClr val="tx1"/>
          </a:solidFill>
          <a:latin typeface="Calibri" charset="0"/>
        </a:defRPr>
      </a:lvl9pPr>
    </p:titleStyle>
    <p:body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191" rtl="0" eaLnBrk="1" latinLnBrk="0" hangingPunct="1">
        <a:defRPr sz="1800" kern="1200">
          <a:solidFill>
            <a:schemeClr val="tx1"/>
          </a:solidFill>
          <a:latin typeface="+mn-lt"/>
          <a:ea typeface="+mn-ea"/>
          <a:cs typeface="+mn-cs"/>
        </a:defRPr>
      </a:lvl1pPr>
      <a:lvl2pPr marL="457191" algn="l" defTabSz="457191" rtl="0" eaLnBrk="1" latinLnBrk="0" hangingPunct="1">
        <a:defRPr sz="1800" kern="1200">
          <a:solidFill>
            <a:schemeClr val="tx1"/>
          </a:solidFill>
          <a:latin typeface="+mn-lt"/>
          <a:ea typeface="+mn-ea"/>
          <a:cs typeface="+mn-cs"/>
        </a:defRPr>
      </a:lvl2pPr>
      <a:lvl3pPr marL="914382" algn="l" defTabSz="457191" rtl="0" eaLnBrk="1" latinLnBrk="0" hangingPunct="1">
        <a:defRPr sz="1800" kern="1200">
          <a:solidFill>
            <a:schemeClr val="tx1"/>
          </a:solidFill>
          <a:latin typeface="+mn-lt"/>
          <a:ea typeface="+mn-ea"/>
          <a:cs typeface="+mn-cs"/>
        </a:defRPr>
      </a:lvl3pPr>
      <a:lvl4pPr marL="1371572" algn="l" defTabSz="457191" rtl="0" eaLnBrk="1" latinLnBrk="0" hangingPunct="1">
        <a:defRPr sz="1800" kern="1200">
          <a:solidFill>
            <a:schemeClr val="tx1"/>
          </a:solidFill>
          <a:latin typeface="+mn-lt"/>
          <a:ea typeface="+mn-ea"/>
          <a:cs typeface="+mn-cs"/>
        </a:defRPr>
      </a:lvl4pPr>
      <a:lvl5pPr marL="1828764" algn="l" defTabSz="457191" rtl="0" eaLnBrk="1" latinLnBrk="0" hangingPunct="1">
        <a:defRPr sz="1800" kern="1200">
          <a:solidFill>
            <a:schemeClr val="tx1"/>
          </a:solidFill>
          <a:latin typeface="+mn-lt"/>
          <a:ea typeface="+mn-ea"/>
          <a:cs typeface="+mn-cs"/>
        </a:defRPr>
      </a:lvl5pPr>
      <a:lvl6pPr marL="2285954" algn="l" defTabSz="457191" rtl="0" eaLnBrk="1" latinLnBrk="0" hangingPunct="1">
        <a:defRPr sz="1800" kern="1200">
          <a:solidFill>
            <a:schemeClr val="tx1"/>
          </a:solidFill>
          <a:latin typeface="+mn-lt"/>
          <a:ea typeface="+mn-ea"/>
          <a:cs typeface="+mn-cs"/>
        </a:defRPr>
      </a:lvl6pPr>
      <a:lvl7pPr marL="2743146" algn="l" defTabSz="457191" rtl="0" eaLnBrk="1" latinLnBrk="0" hangingPunct="1">
        <a:defRPr sz="1800" kern="1200">
          <a:solidFill>
            <a:schemeClr val="tx1"/>
          </a:solidFill>
          <a:latin typeface="+mn-lt"/>
          <a:ea typeface="+mn-ea"/>
          <a:cs typeface="+mn-cs"/>
        </a:defRPr>
      </a:lvl7pPr>
      <a:lvl8pPr marL="3200336" algn="l" defTabSz="457191" rtl="0" eaLnBrk="1" latinLnBrk="0" hangingPunct="1">
        <a:defRPr sz="1800" kern="1200">
          <a:solidFill>
            <a:schemeClr val="tx1"/>
          </a:solidFill>
          <a:latin typeface="+mn-lt"/>
          <a:ea typeface="+mn-ea"/>
          <a:cs typeface="+mn-cs"/>
        </a:defRPr>
      </a:lvl8pPr>
      <a:lvl9pPr marL="3657527" algn="l" defTabSz="45719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10.png"/><Relationship Id="rId7" Type="http://schemas.openxmlformats.org/officeDocument/2006/relationships/image" Target="../media/image12.png"/><Relationship Id="rId12" Type="http://schemas.openxmlformats.org/officeDocument/2006/relationships/image" Target="../media/image73.sv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67.svg"/><Relationship Id="rId11" Type="http://schemas.openxmlformats.org/officeDocument/2006/relationships/image" Target="../media/image14.png"/><Relationship Id="rId5" Type="http://schemas.openxmlformats.org/officeDocument/2006/relationships/image" Target="../media/image11.png"/><Relationship Id="rId10" Type="http://schemas.openxmlformats.org/officeDocument/2006/relationships/image" Target="../media/image71.svg"/><Relationship Id="rId4" Type="http://schemas.openxmlformats.org/officeDocument/2006/relationships/image" Target="../media/image65.svg"/><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image" Target="../media/image83.svg"/><Relationship Id="rId2" Type="http://schemas.openxmlformats.org/officeDocument/2006/relationships/notesSlide" Target="../notesSlides/notesSlide14.xml"/><Relationship Id="rId16" Type="http://schemas.openxmlformats.org/officeDocument/2006/relationships/image" Target="../media/image87.svg"/><Relationship Id="rId1" Type="http://schemas.openxmlformats.org/officeDocument/2006/relationships/slideLayout" Target="../slideLayouts/slideLayout4.xml"/><Relationship Id="rId6" Type="http://schemas.microsoft.com/office/2007/relationships/hdphoto" Target="../media/hdphoto1.wdp"/><Relationship Id="rId11" Type="http://schemas.openxmlformats.org/officeDocument/2006/relationships/image" Target="../media/image19.png"/><Relationship Id="rId5" Type="http://schemas.openxmlformats.org/officeDocument/2006/relationships/image" Target="../media/image16.png"/><Relationship Id="rId15" Type="http://schemas.openxmlformats.org/officeDocument/2006/relationships/image" Target="../media/image21.png"/><Relationship Id="rId10" Type="http://schemas.microsoft.com/office/2007/relationships/hdphoto" Target="../media/hdphoto3.wdp"/><Relationship Id="rId4" Type="http://schemas.openxmlformats.org/officeDocument/2006/relationships/image" Target="../media/image78.svg"/><Relationship Id="rId9" Type="http://schemas.openxmlformats.org/officeDocument/2006/relationships/image" Target="../media/image18.png"/><Relationship Id="rId14" Type="http://schemas.openxmlformats.org/officeDocument/2006/relationships/image" Target="../media/image85.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7" Type="http://schemas.microsoft.com/office/2007/relationships/hdphoto" Target="../media/hdphoto2.wdp"/><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23.png"/><Relationship Id="rId4" Type="http://schemas.openxmlformats.org/officeDocument/2006/relationships/image" Target="../media/image32.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6.tif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microsoft.com/office/2018/10/relationships/comments" Target="../comments/modernComment_1FB_25E7EF98.xm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00.svg"/><Relationship Id="rId5" Type="http://schemas.openxmlformats.org/officeDocument/2006/relationships/image" Target="../media/image8.png"/><Relationship Id="rId4" Type="http://schemas.openxmlformats.org/officeDocument/2006/relationships/image" Target="../media/image98.sv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0.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2" y="-4064"/>
            <a:ext cx="9144000" cy="5148072"/>
          </a:xfrm>
          <a:prstGeom prst="rect">
            <a:avLst/>
          </a:prstGeom>
        </p:spPr>
      </p:pic>
      <p:sp>
        <p:nvSpPr>
          <p:cNvPr id="9" name="Textfeld 8"/>
          <p:cNvSpPr txBox="1"/>
          <p:nvPr/>
        </p:nvSpPr>
        <p:spPr bwMode="auto">
          <a:xfrm>
            <a:off x="395535" y="312039"/>
            <a:ext cx="7776865" cy="1159857"/>
          </a:xfrm>
          <a:prstGeom prst="rect">
            <a:avLst/>
          </a:prstGeom>
          <a:solidFill>
            <a:srgbClr val="66CC33"/>
          </a:solidFill>
        </p:spPr>
        <p:txBody>
          <a:bodyPr wrap="square" lIns="108000" tIns="108000" rIns="0" bIns="187200">
            <a:spAutoFit/>
          </a:bodyPr>
          <a:lstStyle/>
          <a:p>
            <a:r>
              <a:rPr lang="de-DE" sz="2800" dirty="0">
                <a:solidFill>
                  <a:schemeClr val="bg1"/>
                </a:solidFill>
              </a:rPr>
              <a:t>Entwicklung der Gesundheitskompetenz </a:t>
            </a:r>
          </a:p>
          <a:p>
            <a:r>
              <a:rPr lang="de-DE" sz="2800" dirty="0">
                <a:solidFill>
                  <a:schemeClr val="bg1"/>
                </a:solidFill>
              </a:rPr>
              <a:t>in Einrichtungen der Gesundheitsversorgung (EwiKo)</a:t>
            </a:r>
          </a:p>
        </p:txBody>
      </p:sp>
      <p:sp>
        <p:nvSpPr>
          <p:cNvPr id="8" name="Textfeld 7"/>
          <p:cNvSpPr txBox="1"/>
          <p:nvPr/>
        </p:nvSpPr>
        <p:spPr bwMode="auto">
          <a:xfrm>
            <a:off x="395535" y="4494536"/>
            <a:ext cx="2736305" cy="242828"/>
          </a:xfrm>
          <a:prstGeom prst="rect">
            <a:avLst/>
          </a:prstGeom>
          <a:solidFill>
            <a:schemeClr val="bg1"/>
          </a:solidFill>
        </p:spPr>
        <p:txBody>
          <a:bodyPr wrap="square" lIns="36000" tIns="36000" rIns="0" bIns="21600">
            <a:spAutoFit/>
          </a:bodyPr>
          <a:lstStyle/>
          <a:p>
            <a:pPr eaLnBrk="1" fontAlgn="auto" hangingPunct="1">
              <a:spcBef>
                <a:spcPts val="0"/>
              </a:spcBef>
              <a:spcAft>
                <a:spcPts val="0"/>
              </a:spcAft>
              <a:defRPr/>
            </a:pPr>
            <a:r>
              <a:rPr lang="de-DE" sz="1200" spc="20" dirty="0">
                <a:solidFill>
                  <a:srgbClr val="5B6B6A"/>
                </a:solidFill>
              </a:rPr>
              <a:t>↘ Schulung </a:t>
            </a:r>
            <a:r>
              <a:rPr lang="de-DE" sz="1200" spc="20" dirty="0" smtClean="0">
                <a:solidFill>
                  <a:srgbClr val="5B6B6A"/>
                </a:solidFill>
              </a:rPr>
              <a:t>„Gesundheitskompetenz</a:t>
            </a:r>
            <a:r>
              <a:rPr lang="de-DE" sz="1200" spc="20" dirty="0">
                <a:solidFill>
                  <a:srgbClr val="5B6B6A"/>
                </a:solidFill>
              </a:rPr>
              <a:t>“</a:t>
            </a:r>
            <a:endParaRPr lang="de-DE" sz="1200" spc="20" dirty="0">
              <a:solidFill>
                <a:srgbClr val="5B6B6A"/>
              </a:solidFill>
              <a:cs typeface="TheSansOffice"/>
            </a:endParaRPr>
          </a:p>
        </p:txBody>
      </p:sp>
      <p:sp>
        <p:nvSpPr>
          <p:cNvPr id="11" name="Textfeld 4"/>
          <p:cNvSpPr txBox="1">
            <a:spLocks noChangeArrowheads="1"/>
          </p:cNvSpPr>
          <p:nvPr/>
        </p:nvSpPr>
        <p:spPr bwMode="auto">
          <a:xfrm>
            <a:off x="395535" y="4833048"/>
            <a:ext cx="1080121" cy="2428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tIns="36000" rIns="0" bIns="21600">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457200" eaLnBrk="0" fontAlgn="base" hangingPunct="0">
              <a:spcBef>
                <a:spcPct val="0"/>
              </a:spcBef>
              <a:spcAft>
                <a:spcPct val="0"/>
              </a:spcAft>
              <a:defRPr>
                <a:solidFill>
                  <a:schemeClr val="tx1"/>
                </a:solidFill>
                <a:latin typeface="Calibri" charset="0"/>
              </a:defRPr>
            </a:lvl6pPr>
            <a:lvl7pPr marL="2971800" indent="-228600" defTabSz="457200" eaLnBrk="0" fontAlgn="base" hangingPunct="0">
              <a:spcBef>
                <a:spcPct val="0"/>
              </a:spcBef>
              <a:spcAft>
                <a:spcPct val="0"/>
              </a:spcAft>
              <a:defRPr>
                <a:solidFill>
                  <a:schemeClr val="tx1"/>
                </a:solidFill>
                <a:latin typeface="Calibri" charset="0"/>
              </a:defRPr>
            </a:lvl7pPr>
            <a:lvl8pPr marL="3429000" indent="-228600" defTabSz="457200" eaLnBrk="0" fontAlgn="base" hangingPunct="0">
              <a:spcBef>
                <a:spcPct val="0"/>
              </a:spcBef>
              <a:spcAft>
                <a:spcPct val="0"/>
              </a:spcAft>
              <a:defRPr>
                <a:solidFill>
                  <a:schemeClr val="tx1"/>
                </a:solidFill>
                <a:latin typeface="Calibri" charset="0"/>
              </a:defRPr>
            </a:lvl8pPr>
            <a:lvl9pPr marL="3886200" indent="-228600" defTabSz="457200" eaLnBrk="0" fontAlgn="base" hangingPunct="0">
              <a:spcBef>
                <a:spcPct val="0"/>
              </a:spcBef>
              <a:spcAft>
                <a:spcPct val="0"/>
              </a:spcAft>
              <a:defRPr>
                <a:solidFill>
                  <a:schemeClr val="tx1"/>
                </a:solidFill>
                <a:latin typeface="Calibri" charset="0"/>
              </a:defRPr>
            </a:lvl9pPr>
          </a:lstStyle>
          <a:p>
            <a:pPr eaLnBrk="1" hangingPunct="1"/>
            <a:r>
              <a:rPr lang="de-DE" altLang="x-none" sz="1200">
                <a:solidFill>
                  <a:srgbClr val="5B6B6A"/>
                </a:solidFill>
                <a:latin typeface="+mn-lt"/>
              </a:rPr>
              <a:t>↘ </a:t>
            </a:r>
            <a:r>
              <a:rPr lang="de-DE" altLang="x-none" sz="1200" smtClean="0">
                <a:solidFill>
                  <a:srgbClr val="5B6B6A"/>
                </a:solidFill>
                <a:latin typeface="+mn-lt"/>
              </a:rPr>
              <a:t>DD.MM.2023</a:t>
            </a:r>
            <a:endParaRPr lang="de-DE" sz="1200" spc="20" dirty="0">
              <a:solidFill>
                <a:srgbClr val="5B6B6A"/>
              </a:solidFill>
              <a:latin typeface="+mn-lt"/>
              <a:cs typeface="TheSansOffice"/>
            </a:endParaRPr>
          </a:p>
        </p:txBody>
      </p:sp>
      <p:pic>
        <p:nvPicPr>
          <p:cNvPr id="7" name="Bild 6"/>
          <p:cNvPicPr>
            <a:picLocks noChangeAspect="1"/>
          </p:cNvPicPr>
          <p:nvPr/>
        </p:nvPicPr>
        <p:blipFill rotWithShape="1">
          <a:blip r:embed="rId4" cstate="screen">
            <a:extLst>
              <a:ext uri="{28A0092B-C50C-407E-A947-70E740481C1C}">
                <a14:useLocalDpi xmlns:a14="http://schemas.microsoft.com/office/drawing/2010/main"/>
              </a:ext>
            </a:extLst>
          </a:blip>
          <a:srcRect l="3193" r="3260"/>
          <a:stretch/>
        </p:blipFill>
        <p:spPr bwMode="auto">
          <a:xfrm>
            <a:off x="6413570" y="4299487"/>
            <a:ext cx="2562917" cy="709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feld 11">
            <a:extLst>
              <a:ext uri="{FF2B5EF4-FFF2-40B4-BE49-F238E27FC236}">
                <a16:creationId xmlns:a16="http://schemas.microsoft.com/office/drawing/2014/main" id="{DA45070A-916E-6245-8426-242E36E6E759}"/>
              </a:ext>
            </a:extLst>
          </p:cNvPr>
          <p:cNvSpPr txBox="1"/>
          <p:nvPr/>
        </p:nvSpPr>
        <p:spPr bwMode="auto">
          <a:xfrm>
            <a:off x="395535" y="4155186"/>
            <a:ext cx="5040561" cy="242828"/>
          </a:xfrm>
          <a:prstGeom prst="rect">
            <a:avLst/>
          </a:prstGeom>
          <a:solidFill>
            <a:schemeClr val="bg1"/>
          </a:solidFill>
        </p:spPr>
        <p:txBody>
          <a:bodyPr wrap="square" lIns="36000" tIns="36000" rIns="0" bIns="21600">
            <a:spAutoFit/>
          </a:bodyPr>
          <a:lstStyle/>
          <a:p>
            <a:pPr eaLnBrk="1" fontAlgn="auto" hangingPunct="1">
              <a:spcBef>
                <a:spcPts val="0"/>
              </a:spcBef>
              <a:spcAft>
                <a:spcPts val="0"/>
              </a:spcAft>
              <a:defRPr/>
            </a:pPr>
            <a:r>
              <a:rPr lang="de-DE" sz="1200" spc="20" dirty="0">
                <a:solidFill>
                  <a:srgbClr val="5B6B6A"/>
                </a:solidFill>
              </a:rPr>
              <a:t>↘ EwiKo – Ein Kooperationsprojekt der Hochschule Fulda und der AOK PLUS</a:t>
            </a:r>
            <a:endParaRPr lang="de-DE" sz="1200" spc="20" dirty="0">
              <a:solidFill>
                <a:srgbClr val="5B6B6A"/>
              </a:solidFill>
              <a:cs typeface="TheSansOffice"/>
            </a:endParaRPr>
          </a:p>
        </p:txBody>
      </p:sp>
      <p:grpSp>
        <p:nvGrpSpPr>
          <p:cNvPr id="5" name="Gruppieren 4">
            <a:extLst>
              <a:ext uri="{FF2B5EF4-FFF2-40B4-BE49-F238E27FC236}">
                <a16:creationId xmlns:a16="http://schemas.microsoft.com/office/drawing/2014/main" id="{6B2E7DB6-BC12-495D-BA30-57933C92B16E}"/>
              </a:ext>
            </a:extLst>
          </p:cNvPr>
          <p:cNvGrpSpPr/>
          <p:nvPr/>
        </p:nvGrpSpPr>
        <p:grpSpPr>
          <a:xfrm>
            <a:off x="6397761" y="2602238"/>
            <a:ext cx="2562917" cy="705713"/>
            <a:chOff x="6876256" y="3205325"/>
            <a:chExt cx="2092075" cy="576064"/>
          </a:xfrm>
        </p:grpSpPr>
        <p:sp>
          <p:nvSpPr>
            <p:cNvPr id="3" name="Rechteck 2">
              <a:extLst>
                <a:ext uri="{FF2B5EF4-FFF2-40B4-BE49-F238E27FC236}">
                  <a16:creationId xmlns:a16="http://schemas.microsoft.com/office/drawing/2014/main" id="{00155703-D7D1-49EF-87D5-8E66FE995B54}"/>
                </a:ext>
              </a:extLst>
            </p:cNvPr>
            <p:cNvSpPr/>
            <p:nvPr/>
          </p:nvSpPr>
          <p:spPr>
            <a:xfrm>
              <a:off x="6876256" y="3205325"/>
              <a:ext cx="2092025" cy="576064"/>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8D052F99-D163-4391-9516-AB64D2D4027A}"/>
                </a:ext>
              </a:extLst>
            </p:cNvPr>
            <p:cNvPicPr>
              <a:picLocks noChangeAspect="1"/>
            </p:cNvPicPr>
            <p:nvPr/>
          </p:nvPicPr>
          <p:blipFill>
            <a:blip r:embed="rId5"/>
            <a:stretch>
              <a:fillRect/>
            </a:stretch>
          </p:blipFill>
          <p:spPr>
            <a:xfrm>
              <a:off x="6948264" y="3205325"/>
              <a:ext cx="2020067" cy="576064"/>
            </a:xfrm>
            <a:prstGeom prst="rect">
              <a:avLst/>
            </a:prstGeom>
          </p:spPr>
        </p:pic>
      </p:grpSp>
      <p:sp>
        <p:nvSpPr>
          <p:cNvPr id="15" name="Rechteck 14">
            <a:extLst>
              <a:ext uri="{FF2B5EF4-FFF2-40B4-BE49-F238E27FC236}">
                <a16:creationId xmlns:a16="http://schemas.microsoft.com/office/drawing/2014/main" id="{29A5A51A-FD19-4710-9863-C0529DF6829D}"/>
              </a:ext>
            </a:extLst>
          </p:cNvPr>
          <p:cNvSpPr/>
          <p:nvPr/>
        </p:nvSpPr>
        <p:spPr>
          <a:xfrm>
            <a:off x="6413570" y="3451394"/>
            <a:ext cx="2562917" cy="70915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4" name="Grafik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39490" y="3641168"/>
            <a:ext cx="2311075" cy="425534"/>
          </a:xfrm>
          <a:prstGeom prst="rect">
            <a:avLst/>
          </a:prstGeom>
        </p:spPr>
      </p:pic>
    </p:spTree>
    <p:extLst>
      <p:ext uri="{BB962C8B-B14F-4D97-AF65-F5344CB8AC3E}">
        <p14:creationId xmlns:p14="http://schemas.microsoft.com/office/powerpoint/2010/main" val="36624525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1547664" y="4795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44" name="Textfeld 43"/>
          <p:cNvSpPr txBox="1"/>
          <p:nvPr/>
        </p:nvSpPr>
        <p:spPr>
          <a:xfrm>
            <a:off x="2267744" y="2356520"/>
            <a:ext cx="4176464" cy="1387903"/>
          </a:xfrm>
          <a:prstGeom prst="rect">
            <a:avLst/>
          </a:prstGeom>
          <a:solidFill>
            <a:srgbClr val="66CC33"/>
          </a:solidFill>
        </p:spPr>
        <p:txBody>
          <a:bodyPr wrap="square" lIns="108000" tIns="90000" rIns="0" bIns="187200">
            <a:spAutoFit/>
          </a:bodyPr>
          <a:lstStyle/>
          <a:p>
            <a:pPr algn="ctr" eaLnBrk="1" fontAlgn="auto" hangingPunct="1">
              <a:spcBef>
                <a:spcPts val="0"/>
              </a:spcBef>
              <a:spcAft>
                <a:spcPts val="0"/>
              </a:spcAft>
              <a:defRPr/>
            </a:pPr>
            <a:r>
              <a:rPr lang="de-DE" sz="2400" spc="110">
                <a:solidFill>
                  <a:schemeClr val="bg1"/>
                </a:solidFill>
                <a:latin typeface="+mj-lt"/>
                <a:cs typeface="TheSansOffice"/>
              </a:rPr>
              <a:t>Thema 2:</a:t>
            </a:r>
          </a:p>
          <a:p>
            <a:pPr algn="ctr" eaLnBrk="1" fontAlgn="auto" hangingPunct="1">
              <a:spcBef>
                <a:spcPts val="0"/>
              </a:spcBef>
              <a:spcAft>
                <a:spcPts val="0"/>
              </a:spcAft>
              <a:defRPr/>
            </a:pPr>
            <a:r>
              <a:rPr lang="de-DE" sz="2400" spc="110">
                <a:solidFill>
                  <a:schemeClr val="bg1"/>
                </a:solidFill>
                <a:latin typeface="+mj-lt"/>
                <a:cs typeface="TheSansOffice"/>
              </a:rPr>
              <a:t>Verlässliche Gesundheitsinformationen</a:t>
            </a:r>
          </a:p>
        </p:txBody>
      </p:sp>
    </p:spTree>
    <p:extLst>
      <p:ext uri="{BB962C8B-B14F-4D97-AF65-F5344CB8AC3E}">
        <p14:creationId xmlns:p14="http://schemas.microsoft.com/office/powerpoint/2010/main" val="35626072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395287" y="150490"/>
            <a:ext cx="5591052"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Verlässliche Gesundheitsinformationen</a:t>
            </a:r>
          </a:p>
        </p:txBody>
      </p:sp>
      <p:sp>
        <p:nvSpPr>
          <p:cNvPr id="6" name="Inhaltsplatzhalter 2">
            <a:extLst>
              <a:ext uri="{FF2B5EF4-FFF2-40B4-BE49-F238E27FC236}">
                <a16:creationId xmlns:a16="http://schemas.microsoft.com/office/drawing/2014/main" id="{635AD881-E12E-4C87-8DD0-BB6181B2BC54}"/>
              </a:ext>
            </a:extLst>
          </p:cNvPr>
          <p:cNvSpPr txBox="1">
            <a:spLocks/>
          </p:cNvSpPr>
          <p:nvPr/>
        </p:nvSpPr>
        <p:spPr>
          <a:xfrm>
            <a:off x="5501693" y="4533283"/>
            <a:ext cx="3168352" cy="267072"/>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r>
              <a:rPr lang="de-DE" sz="1000" dirty="0">
                <a:solidFill>
                  <a:srgbClr val="5B6B6A"/>
                </a:solidFill>
                <a:latin typeface="Calibri" charset="0"/>
              </a:rPr>
              <a:t>(Ärztliches Zentrum für Qualität in der Medizin 2020)</a:t>
            </a:r>
          </a:p>
        </p:txBody>
      </p:sp>
      <p:sp>
        <p:nvSpPr>
          <p:cNvPr id="2" name="Textfeld 1"/>
          <p:cNvSpPr txBox="1"/>
          <p:nvPr/>
        </p:nvSpPr>
        <p:spPr>
          <a:xfrm>
            <a:off x="895037" y="3212259"/>
            <a:ext cx="1584176" cy="923330"/>
          </a:xfrm>
          <a:prstGeom prst="rect">
            <a:avLst/>
          </a:prstGeom>
          <a:noFill/>
        </p:spPr>
        <p:txBody>
          <a:bodyPr wrap="square" rtlCol="0">
            <a:spAutoFit/>
          </a:bodyPr>
          <a:lstStyle/>
          <a:p>
            <a:pPr algn="ctr"/>
            <a:r>
              <a:rPr lang="de-DE" dirty="0">
                <a:solidFill>
                  <a:srgbClr val="5B6B6A"/>
                </a:solidFill>
              </a:rPr>
              <a:t>Großes Angebot an Informationen</a:t>
            </a:r>
          </a:p>
        </p:txBody>
      </p:sp>
      <p:sp>
        <p:nvSpPr>
          <p:cNvPr id="8" name="Textfeld 7"/>
          <p:cNvSpPr txBox="1"/>
          <p:nvPr/>
        </p:nvSpPr>
        <p:spPr>
          <a:xfrm>
            <a:off x="4431837" y="3218834"/>
            <a:ext cx="4018050" cy="923330"/>
          </a:xfrm>
          <a:prstGeom prst="rect">
            <a:avLst/>
          </a:prstGeom>
          <a:noFill/>
        </p:spPr>
        <p:txBody>
          <a:bodyPr wrap="square" rtlCol="0">
            <a:spAutoFit/>
          </a:bodyPr>
          <a:lstStyle/>
          <a:p>
            <a:pPr algn="ctr"/>
            <a:r>
              <a:rPr lang="de-DE" dirty="0">
                <a:solidFill>
                  <a:srgbClr val="5B6B6A"/>
                </a:solidFill>
              </a:rPr>
              <a:t>Unterscheidung zwischen verlässlichen und weniger verlässlichen Informationen fällt schwer („Fake News“)</a:t>
            </a:r>
          </a:p>
        </p:txBody>
      </p:sp>
      <p:grpSp>
        <p:nvGrpSpPr>
          <p:cNvPr id="3" name="Gruppieren 2"/>
          <p:cNvGrpSpPr/>
          <p:nvPr/>
        </p:nvGrpSpPr>
        <p:grpSpPr>
          <a:xfrm>
            <a:off x="568640" y="1353137"/>
            <a:ext cx="2386460" cy="1724479"/>
            <a:chOff x="25300" y="1295235"/>
            <a:chExt cx="2843660" cy="2216610"/>
          </a:xfrm>
        </p:grpSpPr>
        <p:pic>
          <p:nvPicPr>
            <p:cNvPr id="10" name="Grafik 9" descr="Informationen mit einfarbiger Füllung">
              <a:extLst>
                <a:ext uri="{FF2B5EF4-FFF2-40B4-BE49-F238E27FC236}">
                  <a16:creationId xmlns:a16="http://schemas.microsoft.com/office/drawing/2014/main" id="{6B543AA6-3594-47AF-A96C-5C338E599726}"/>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813622" y="2082133"/>
              <a:ext cx="806050" cy="778444"/>
            </a:xfrm>
            <a:prstGeom prst="rect">
              <a:avLst/>
            </a:prstGeom>
          </p:spPr>
        </p:pic>
        <p:pic>
          <p:nvPicPr>
            <p:cNvPr id="20" name="Grafik 19" descr="Informationen mit einfarbiger Füllung">
              <a:extLst>
                <a:ext uri="{FF2B5EF4-FFF2-40B4-BE49-F238E27FC236}">
                  <a16:creationId xmlns:a16="http://schemas.microsoft.com/office/drawing/2014/main" id="{6B543AA6-3594-47AF-A96C-5C338E599726}"/>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38876" y="2759987"/>
              <a:ext cx="745232" cy="705235"/>
            </a:xfrm>
            <a:prstGeom prst="rect">
              <a:avLst/>
            </a:prstGeom>
          </p:spPr>
        </p:pic>
        <p:pic>
          <p:nvPicPr>
            <p:cNvPr id="21" name="Grafik 20" descr="Informationen mit einfarbiger Füllung">
              <a:extLst>
                <a:ext uri="{FF2B5EF4-FFF2-40B4-BE49-F238E27FC236}">
                  <a16:creationId xmlns:a16="http://schemas.microsoft.com/office/drawing/2014/main" id="{6B543AA6-3594-47AF-A96C-5C338E599726}"/>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693776" y="2607354"/>
              <a:ext cx="944488" cy="904491"/>
            </a:xfrm>
            <a:prstGeom prst="rect">
              <a:avLst/>
            </a:prstGeom>
          </p:spPr>
        </p:pic>
        <p:pic>
          <p:nvPicPr>
            <p:cNvPr id="22" name="Grafik 21" descr="Informationen mit einfarbiger Füllung">
              <a:extLst>
                <a:ext uri="{FF2B5EF4-FFF2-40B4-BE49-F238E27FC236}">
                  <a16:creationId xmlns:a16="http://schemas.microsoft.com/office/drawing/2014/main" id="{6B543AA6-3594-47AF-A96C-5C338E599726}"/>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2123728" y="1838164"/>
              <a:ext cx="745232" cy="705235"/>
            </a:xfrm>
            <a:prstGeom prst="rect">
              <a:avLst/>
            </a:prstGeom>
          </p:spPr>
        </p:pic>
        <p:pic>
          <p:nvPicPr>
            <p:cNvPr id="23" name="Grafik 22" descr="Informationen mit einfarbiger Füllung">
              <a:extLst>
                <a:ext uri="{FF2B5EF4-FFF2-40B4-BE49-F238E27FC236}">
                  <a16:creationId xmlns:a16="http://schemas.microsoft.com/office/drawing/2014/main" id="{6B543AA6-3594-47AF-A96C-5C338E599726}"/>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484040" y="1295235"/>
              <a:ext cx="927720" cy="860106"/>
            </a:xfrm>
            <a:prstGeom prst="rect">
              <a:avLst/>
            </a:prstGeom>
          </p:spPr>
        </p:pic>
        <p:pic>
          <p:nvPicPr>
            <p:cNvPr id="24" name="Grafik 23" descr="Informationen Silhouette"/>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259799" y="1365114"/>
              <a:ext cx="804769" cy="761897"/>
            </a:xfrm>
            <a:prstGeom prst="rect">
              <a:avLst/>
            </a:prstGeom>
          </p:spPr>
        </p:pic>
        <p:pic>
          <p:nvPicPr>
            <p:cNvPr id="25" name="Grafik 24" descr="Informationen Silhouette"/>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170856" y="2759987"/>
              <a:ext cx="592832" cy="592832"/>
            </a:xfrm>
            <a:prstGeom prst="rect">
              <a:avLst/>
            </a:prstGeom>
          </p:spPr>
        </p:pic>
        <p:pic>
          <p:nvPicPr>
            <p:cNvPr id="26" name="Grafik 25" descr="Informationen Silhouette"/>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25300" y="1975179"/>
              <a:ext cx="914400" cy="914400"/>
            </a:xfrm>
            <a:prstGeom prst="rect">
              <a:avLst/>
            </a:prstGeom>
          </p:spPr>
        </p:pic>
        <p:pic>
          <p:nvPicPr>
            <p:cNvPr id="27" name="Grafik 26" descr="Informationen Silhouette"/>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541376" y="2082132"/>
              <a:ext cx="677416" cy="650475"/>
            </a:xfrm>
            <a:prstGeom prst="rect">
              <a:avLst/>
            </a:prstGeom>
          </p:spPr>
        </p:pic>
        <p:pic>
          <p:nvPicPr>
            <p:cNvPr id="28" name="Grafik 27" descr="Informationen Silhouette"/>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926874" y="1500501"/>
              <a:ext cx="714468" cy="696306"/>
            </a:xfrm>
            <a:prstGeom prst="rect">
              <a:avLst/>
            </a:prstGeom>
          </p:spPr>
        </p:pic>
      </p:grpSp>
      <p:pic>
        <p:nvPicPr>
          <p:cNvPr id="29" name="Grafik 28" descr="Brainstorming Silhouette"/>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4431837" y="1666674"/>
            <a:ext cx="1025907" cy="1027505"/>
          </a:xfrm>
          <a:prstGeom prst="rect">
            <a:avLst/>
          </a:prstGeom>
        </p:spPr>
      </p:pic>
      <p:grpSp>
        <p:nvGrpSpPr>
          <p:cNvPr id="4" name="Gruppieren 3"/>
          <p:cNvGrpSpPr/>
          <p:nvPr/>
        </p:nvGrpSpPr>
        <p:grpSpPr>
          <a:xfrm>
            <a:off x="5554697" y="1326591"/>
            <a:ext cx="2463141" cy="1704694"/>
            <a:chOff x="5446115" y="1783271"/>
            <a:chExt cx="2255176" cy="1601146"/>
          </a:xfrm>
        </p:grpSpPr>
        <p:grpSp>
          <p:nvGrpSpPr>
            <p:cNvPr id="33" name="Gruppieren 32"/>
            <p:cNvGrpSpPr/>
            <p:nvPr/>
          </p:nvGrpSpPr>
          <p:grpSpPr>
            <a:xfrm>
              <a:off x="5446115" y="1783271"/>
              <a:ext cx="2149312" cy="1601146"/>
              <a:chOff x="25300" y="1295235"/>
              <a:chExt cx="2843660" cy="2216610"/>
            </a:xfrm>
          </p:grpSpPr>
          <p:pic>
            <p:nvPicPr>
              <p:cNvPr id="34" name="Grafik 33" descr="Informationen mit einfarbiger Füllung">
                <a:extLst>
                  <a:ext uri="{FF2B5EF4-FFF2-40B4-BE49-F238E27FC236}">
                    <a16:creationId xmlns:a16="http://schemas.microsoft.com/office/drawing/2014/main" id="{6B543AA6-3594-47AF-A96C-5C338E599726}"/>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813622" y="2082133"/>
                <a:ext cx="806050" cy="778444"/>
              </a:xfrm>
              <a:prstGeom prst="rect">
                <a:avLst/>
              </a:prstGeom>
            </p:spPr>
          </p:pic>
          <p:pic>
            <p:nvPicPr>
              <p:cNvPr id="35" name="Grafik 34" descr="Informationen mit einfarbiger Füllung">
                <a:extLst>
                  <a:ext uri="{FF2B5EF4-FFF2-40B4-BE49-F238E27FC236}">
                    <a16:creationId xmlns:a16="http://schemas.microsoft.com/office/drawing/2014/main" id="{6B543AA6-3594-47AF-A96C-5C338E599726}"/>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38876" y="2759987"/>
                <a:ext cx="745232" cy="705235"/>
              </a:xfrm>
              <a:prstGeom prst="rect">
                <a:avLst/>
              </a:prstGeom>
            </p:spPr>
          </p:pic>
          <p:pic>
            <p:nvPicPr>
              <p:cNvPr id="36" name="Grafik 35" descr="Informationen mit einfarbiger Füllung">
                <a:extLst>
                  <a:ext uri="{FF2B5EF4-FFF2-40B4-BE49-F238E27FC236}">
                    <a16:creationId xmlns:a16="http://schemas.microsoft.com/office/drawing/2014/main" id="{6B543AA6-3594-47AF-A96C-5C338E599726}"/>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693776" y="2607354"/>
                <a:ext cx="944488" cy="904491"/>
              </a:xfrm>
              <a:prstGeom prst="rect">
                <a:avLst/>
              </a:prstGeom>
            </p:spPr>
          </p:pic>
          <p:pic>
            <p:nvPicPr>
              <p:cNvPr id="37" name="Grafik 36" descr="Informationen mit einfarbiger Füllung">
                <a:extLst>
                  <a:ext uri="{FF2B5EF4-FFF2-40B4-BE49-F238E27FC236}">
                    <a16:creationId xmlns:a16="http://schemas.microsoft.com/office/drawing/2014/main" id="{6B543AA6-3594-47AF-A96C-5C338E599726}"/>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2123728" y="1838164"/>
                <a:ext cx="745232" cy="705235"/>
              </a:xfrm>
              <a:prstGeom prst="rect">
                <a:avLst/>
              </a:prstGeom>
            </p:spPr>
          </p:pic>
          <p:pic>
            <p:nvPicPr>
              <p:cNvPr id="38" name="Grafik 37" descr="Informationen mit einfarbiger Füllung">
                <a:extLst>
                  <a:ext uri="{FF2B5EF4-FFF2-40B4-BE49-F238E27FC236}">
                    <a16:creationId xmlns:a16="http://schemas.microsoft.com/office/drawing/2014/main" id="{6B543AA6-3594-47AF-A96C-5C338E599726}"/>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484040" y="1295235"/>
                <a:ext cx="927720" cy="860106"/>
              </a:xfrm>
              <a:prstGeom prst="rect">
                <a:avLst/>
              </a:prstGeom>
            </p:spPr>
          </p:pic>
          <p:pic>
            <p:nvPicPr>
              <p:cNvPr id="39" name="Grafik 38" descr="Informationen Silhouette"/>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259799" y="1365114"/>
                <a:ext cx="804769" cy="761897"/>
              </a:xfrm>
              <a:prstGeom prst="rect">
                <a:avLst/>
              </a:prstGeom>
            </p:spPr>
          </p:pic>
          <p:pic>
            <p:nvPicPr>
              <p:cNvPr id="40" name="Grafik 39" descr="Informationen Silhouette"/>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170856" y="2759987"/>
                <a:ext cx="592832" cy="592832"/>
              </a:xfrm>
              <a:prstGeom prst="rect">
                <a:avLst/>
              </a:prstGeom>
            </p:spPr>
          </p:pic>
          <p:pic>
            <p:nvPicPr>
              <p:cNvPr id="41" name="Grafik 40" descr="Informationen Silhouette"/>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25300" y="1975179"/>
                <a:ext cx="914400" cy="914400"/>
              </a:xfrm>
              <a:prstGeom prst="rect">
                <a:avLst/>
              </a:prstGeom>
            </p:spPr>
          </p:pic>
          <p:pic>
            <p:nvPicPr>
              <p:cNvPr id="42" name="Grafik 41" descr="Informationen Silhouette"/>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541376" y="2082132"/>
                <a:ext cx="677416" cy="650475"/>
              </a:xfrm>
              <a:prstGeom prst="rect">
                <a:avLst/>
              </a:prstGeom>
            </p:spPr>
          </p:pic>
          <p:pic>
            <p:nvPicPr>
              <p:cNvPr id="43" name="Grafik 42" descr="Informationen Silhouette"/>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911815" y="1508191"/>
                <a:ext cx="714468" cy="696307"/>
              </a:xfrm>
              <a:prstGeom prst="rect">
                <a:avLst/>
              </a:prstGeom>
            </p:spPr>
          </p:pic>
        </p:grpSp>
        <p:pic>
          <p:nvPicPr>
            <p:cNvPr id="31" name="Grafik 30" descr="Daumen runter mit einfarbiger Füllung"/>
            <p:cNvPicPr/>
            <p:nvPr/>
          </p:nvPicPr>
          <p:blipFill>
            <a:blip r:embed="rId9" cstate="print">
              <a:duotone>
                <a:prstClr val="black"/>
                <a:schemeClr val="accent2">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7198469" y="3075037"/>
              <a:ext cx="252000" cy="252000"/>
            </a:xfrm>
            <a:prstGeom prst="rect">
              <a:avLst/>
            </a:prstGeom>
          </p:spPr>
        </p:pic>
        <p:pic>
          <p:nvPicPr>
            <p:cNvPr id="32" name="Grafik 31" descr="Daumen hoch-Zeichen mit einfarbiger Füllung"/>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7450469" y="2329968"/>
              <a:ext cx="250822" cy="252000"/>
            </a:xfrm>
            <a:prstGeom prst="rect">
              <a:avLst/>
            </a:prstGeom>
          </p:spPr>
        </p:pic>
        <p:pic>
          <p:nvPicPr>
            <p:cNvPr id="44" name="Grafik 43" descr="Daumen runter mit einfarbiger Füllung"/>
            <p:cNvPicPr/>
            <p:nvPr/>
          </p:nvPicPr>
          <p:blipFill>
            <a:blip r:embed="rId9" cstate="print">
              <a:duotone>
                <a:prstClr val="black"/>
                <a:schemeClr val="accent2">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6906161" y="2540561"/>
              <a:ext cx="252000" cy="252000"/>
            </a:xfrm>
            <a:prstGeom prst="rect">
              <a:avLst/>
            </a:prstGeom>
          </p:spPr>
        </p:pic>
        <p:pic>
          <p:nvPicPr>
            <p:cNvPr id="45" name="Grafik 44" descr="Daumen runter mit einfarbiger Füllung"/>
            <p:cNvPicPr/>
            <p:nvPr/>
          </p:nvPicPr>
          <p:blipFill>
            <a:blip r:embed="rId9" cstate="print">
              <a:duotone>
                <a:prstClr val="black"/>
                <a:schemeClr val="accent2">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6444370" y="2602556"/>
              <a:ext cx="252000" cy="252000"/>
            </a:xfrm>
            <a:prstGeom prst="rect">
              <a:avLst/>
            </a:prstGeom>
          </p:spPr>
        </p:pic>
        <p:pic>
          <p:nvPicPr>
            <p:cNvPr id="46" name="Grafik 45" descr="Daumen runter mit einfarbiger Füllung"/>
            <p:cNvPicPr/>
            <p:nvPr/>
          </p:nvPicPr>
          <p:blipFill>
            <a:blip r:embed="rId9" cstate="print">
              <a:duotone>
                <a:prstClr val="black"/>
                <a:schemeClr val="accent2">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5579658" y="2014842"/>
              <a:ext cx="252000" cy="252000"/>
            </a:xfrm>
            <a:prstGeom prst="rect">
              <a:avLst/>
            </a:prstGeom>
          </p:spPr>
        </p:pic>
        <p:pic>
          <p:nvPicPr>
            <p:cNvPr id="47" name="Grafik 46" descr="Daumen runter mit einfarbiger Füllung"/>
            <p:cNvPicPr/>
            <p:nvPr/>
          </p:nvPicPr>
          <p:blipFill>
            <a:blip r:embed="rId9" cstate="print">
              <a:duotone>
                <a:prstClr val="black"/>
                <a:schemeClr val="accent2">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7044645" y="1893914"/>
              <a:ext cx="252000" cy="252000"/>
            </a:xfrm>
            <a:prstGeom prst="rect">
              <a:avLst/>
            </a:prstGeom>
          </p:spPr>
        </p:pic>
        <p:pic>
          <p:nvPicPr>
            <p:cNvPr id="48" name="Grafik 47" descr="Daumen hoch-Zeichen mit einfarbiger Füllung"/>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6477246" y="3039364"/>
              <a:ext cx="250822" cy="252000"/>
            </a:xfrm>
            <a:prstGeom prst="rect">
              <a:avLst/>
            </a:prstGeom>
          </p:spPr>
        </p:pic>
        <p:pic>
          <p:nvPicPr>
            <p:cNvPr id="49" name="Grafik 48" descr="Daumen hoch-Zeichen mit einfarbiger Füllung"/>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5492140" y="2666561"/>
              <a:ext cx="250822" cy="252000"/>
            </a:xfrm>
            <a:prstGeom prst="rect">
              <a:avLst/>
            </a:prstGeom>
          </p:spPr>
        </p:pic>
        <p:pic>
          <p:nvPicPr>
            <p:cNvPr id="50" name="Grafik 49" descr="Daumen hoch-Zeichen mit einfarbiger Füllung"/>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5780905" y="3041441"/>
              <a:ext cx="250822" cy="252000"/>
            </a:xfrm>
            <a:prstGeom prst="rect">
              <a:avLst/>
            </a:prstGeom>
          </p:spPr>
        </p:pic>
        <p:pic>
          <p:nvPicPr>
            <p:cNvPr id="51" name="Grafik 50" descr="Daumen runter mit einfarbiger Füllung"/>
            <p:cNvPicPr/>
            <p:nvPr/>
          </p:nvPicPr>
          <p:blipFill>
            <a:blip r:embed="rId9" cstate="print">
              <a:duotone>
                <a:prstClr val="black"/>
                <a:schemeClr val="accent2">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6440831" y="2191169"/>
              <a:ext cx="252000" cy="252000"/>
            </a:xfrm>
            <a:prstGeom prst="rect">
              <a:avLst/>
            </a:prstGeom>
          </p:spPr>
        </p:pic>
      </p:grpSp>
      <p:sp>
        <p:nvSpPr>
          <p:cNvPr id="52" name="Textfeld 51"/>
          <p:cNvSpPr txBox="1"/>
          <p:nvPr/>
        </p:nvSpPr>
        <p:spPr>
          <a:xfrm>
            <a:off x="899592" y="626566"/>
            <a:ext cx="864096"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a:solidFill>
                  <a:schemeClr val="bg1"/>
                </a:solidFill>
                <a:cs typeface="TheSansOffice"/>
              </a:rPr>
              <a:t>Relevanz</a:t>
            </a:r>
          </a:p>
        </p:txBody>
      </p:sp>
    </p:spTree>
    <p:extLst>
      <p:ext uri="{BB962C8B-B14F-4D97-AF65-F5344CB8AC3E}">
        <p14:creationId xmlns:p14="http://schemas.microsoft.com/office/powerpoint/2010/main" val="18536885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395287" y="150490"/>
            <a:ext cx="5616873"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Verlässliche Gesundheitsinformationen</a:t>
            </a:r>
          </a:p>
        </p:txBody>
      </p:sp>
      <p:sp>
        <p:nvSpPr>
          <p:cNvPr id="5" name="Inhaltsplatzhalter 2">
            <a:extLst>
              <a:ext uri="{FF2B5EF4-FFF2-40B4-BE49-F238E27FC236}">
                <a16:creationId xmlns:a16="http://schemas.microsoft.com/office/drawing/2014/main" id="{D0EE704A-A072-48D9-89BB-663020E23C71}"/>
              </a:ext>
            </a:extLst>
          </p:cNvPr>
          <p:cNvSpPr txBox="1">
            <a:spLocks/>
          </p:cNvSpPr>
          <p:nvPr/>
        </p:nvSpPr>
        <p:spPr>
          <a:xfrm>
            <a:off x="395241" y="1517787"/>
            <a:ext cx="8497193" cy="864096"/>
          </a:xfrm>
          <a:prstGeom prst="rect">
            <a:avLst/>
          </a:prstGeom>
          <a:solidFill>
            <a:schemeClr val="accent3">
              <a:lumMod val="40000"/>
              <a:lumOff val="60000"/>
            </a:schemeClr>
          </a:solid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r>
              <a:rPr lang="de-DE" sz="1600" b="1" dirty="0">
                <a:solidFill>
                  <a:srgbClr val="5B6B6A"/>
                </a:solidFill>
                <a:latin typeface="Calibri" charset="0"/>
              </a:rPr>
              <a:t>Stellen Sie sich vor, dass Sie mit Schlafproblemen zu kämpfen haben. Von einer Freundin erfahren Sie, dass es Nahrungsergänzungsmittel gibt, die beim Einschlafen unterstützen können. Dies wollen Sie im Internet recherchieren.</a:t>
            </a:r>
          </a:p>
          <a:p>
            <a:pPr marL="0" indent="0" algn="just">
              <a:spcBef>
                <a:spcPts val="0"/>
              </a:spcBef>
              <a:spcAft>
                <a:spcPts val="600"/>
              </a:spcAft>
              <a:buNone/>
            </a:pPr>
            <a:endParaRPr lang="de-DE" sz="1600" dirty="0">
              <a:solidFill>
                <a:srgbClr val="5B6B6A"/>
              </a:solidFill>
              <a:latin typeface="Calibri" charset="0"/>
            </a:endParaRPr>
          </a:p>
        </p:txBody>
      </p:sp>
      <p:sp>
        <p:nvSpPr>
          <p:cNvPr id="8" name="Inhaltsplatzhalter 2">
            <a:extLst>
              <a:ext uri="{FF2B5EF4-FFF2-40B4-BE49-F238E27FC236}">
                <a16:creationId xmlns:a16="http://schemas.microsoft.com/office/drawing/2014/main" id="{D0EE704A-A072-48D9-89BB-663020E23C71}"/>
              </a:ext>
            </a:extLst>
          </p:cNvPr>
          <p:cNvSpPr txBox="1">
            <a:spLocks/>
          </p:cNvSpPr>
          <p:nvPr/>
        </p:nvSpPr>
        <p:spPr>
          <a:xfrm>
            <a:off x="395240" y="2572544"/>
            <a:ext cx="8497193" cy="1502666"/>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spcAft>
                <a:spcPts val="600"/>
              </a:spcAft>
            </a:pPr>
            <a:r>
              <a:rPr lang="de-DE" sz="1400" dirty="0">
                <a:solidFill>
                  <a:srgbClr val="5B6B6A"/>
                </a:solidFill>
                <a:latin typeface="Calibri" charset="0"/>
              </a:rPr>
              <a:t>Wie gehen Sie bei Ihrer Recherche vor?</a:t>
            </a:r>
          </a:p>
          <a:p>
            <a:pPr algn="just">
              <a:spcBef>
                <a:spcPts val="0"/>
              </a:spcBef>
              <a:spcAft>
                <a:spcPts val="600"/>
              </a:spcAft>
            </a:pPr>
            <a:r>
              <a:rPr lang="de-DE" sz="1400" dirty="0">
                <a:solidFill>
                  <a:srgbClr val="5B6B6A"/>
                </a:solidFill>
                <a:latin typeface="Calibri" charset="0"/>
              </a:rPr>
              <a:t>Worauf achten Sie bei den Internetseiten, die Sie finden?</a:t>
            </a:r>
          </a:p>
          <a:p>
            <a:pPr algn="just">
              <a:spcBef>
                <a:spcPts val="0"/>
              </a:spcBef>
              <a:spcAft>
                <a:spcPts val="600"/>
              </a:spcAft>
            </a:pPr>
            <a:endParaRPr lang="de-DE" sz="1400" dirty="0">
              <a:solidFill>
                <a:srgbClr val="5B6B6A"/>
              </a:solidFill>
              <a:latin typeface="Calibri" charset="0"/>
            </a:endParaRPr>
          </a:p>
          <a:p>
            <a:pPr marL="0" indent="0" algn="just">
              <a:spcBef>
                <a:spcPts val="0"/>
              </a:spcBef>
              <a:spcAft>
                <a:spcPts val="600"/>
              </a:spcAft>
              <a:buNone/>
            </a:pPr>
            <a:r>
              <a:rPr lang="de-DE" sz="1600" b="1" dirty="0">
                <a:solidFill>
                  <a:srgbClr val="5B6B6A"/>
                </a:solidFill>
                <a:latin typeface="Calibri" charset="0"/>
              </a:rPr>
              <a:t>Notieren Sie auf den Metaplankarten:</a:t>
            </a:r>
          </a:p>
          <a:p>
            <a:pPr algn="just">
              <a:spcBef>
                <a:spcPts val="0"/>
              </a:spcBef>
              <a:spcAft>
                <a:spcPts val="600"/>
              </a:spcAft>
            </a:pPr>
            <a:r>
              <a:rPr lang="de-DE" sz="1400" dirty="0">
                <a:solidFill>
                  <a:srgbClr val="5B6B6A"/>
                </a:solidFill>
                <a:latin typeface="Calibri" charset="0"/>
              </a:rPr>
              <a:t>Welche Qualitätskriterien müssen erfüllt sein, damit Sie die Informationen als verlässlich einstufen?</a:t>
            </a:r>
          </a:p>
        </p:txBody>
      </p:sp>
      <p:sp>
        <p:nvSpPr>
          <p:cNvPr id="10" name="Textfeld 9"/>
          <p:cNvSpPr txBox="1"/>
          <p:nvPr/>
        </p:nvSpPr>
        <p:spPr>
          <a:xfrm>
            <a:off x="899592" y="626566"/>
            <a:ext cx="648072"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a:solidFill>
                  <a:schemeClr val="bg1"/>
                </a:solidFill>
                <a:cs typeface="TheSansOffice"/>
              </a:rPr>
              <a:t>Übung</a:t>
            </a:r>
          </a:p>
        </p:txBody>
      </p:sp>
      <p:sp>
        <p:nvSpPr>
          <p:cNvPr id="12" name="Inhaltsplatzhalter 2">
            <a:extLst>
              <a:ext uri="{FF2B5EF4-FFF2-40B4-BE49-F238E27FC236}">
                <a16:creationId xmlns:a16="http://schemas.microsoft.com/office/drawing/2014/main" id="{D0EE704A-A072-48D9-89BB-663020E23C71}"/>
              </a:ext>
            </a:extLst>
          </p:cNvPr>
          <p:cNvSpPr txBox="1">
            <a:spLocks/>
          </p:cNvSpPr>
          <p:nvPr/>
        </p:nvSpPr>
        <p:spPr>
          <a:xfrm>
            <a:off x="496930" y="4347660"/>
            <a:ext cx="8296068" cy="386185"/>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600"/>
              </a:spcAft>
              <a:buNone/>
            </a:pPr>
            <a:r>
              <a:rPr lang="de-DE" sz="1600" dirty="0" smtClean="0">
                <a:solidFill>
                  <a:srgbClr val="5B6B6A"/>
                </a:solidFill>
                <a:latin typeface="Calibri" charset="0"/>
              </a:rPr>
              <a:t>Bearbeitungszeit: </a:t>
            </a:r>
            <a:r>
              <a:rPr lang="de-DE" sz="1600" dirty="0">
                <a:solidFill>
                  <a:srgbClr val="5B6B6A"/>
                </a:solidFill>
                <a:latin typeface="Calibri" charset="0"/>
              </a:rPr>
              <a:t>10 Minuten</a:t>
            </a:r>
          </a:p>
          <a:p>
            <a:pPr marL="0" indent="0" algn="just">
              <a:spcBef>
                <a:spcPts val="0"/>
              </a:spcBef>
              <a:spcAft>
                <a:spcPts val="600"/>
              </a:spcAft>
              <a:buNone/>
            </a:pPr>
            <a:endParaRPr lang="de-DE" sz="1600" dirty="0">
              <a:solidFill>
                <a:srgbClr val="5B6B6A"/>
              </a:solidFill>
              <a:latin typeface="Calibri" charset="0"/>
            </a:endParaRPr>
          </a:p>
        </p:txBody>
      </p:sp>
      <p:sp>
        <p:nvSpPr>
          <p:cNvPr id="11" name="Freeform: Shape 527">
            <a:extLst>
              <a:ext uri="{FF2B5EF4-FFF2-40B4-BE49-F238E27FC236}">
                <a16:creationId xmlns:a16="http://schemas.microsoft.com/office/drawing/2014/main" id="{071FC59D-F745-8F47-B7C2-774417A01F49}"/>
              </a:ext>
            </a:extLst>
          </p:cNvPr>
          <p:cNvSpPr>
            <a:spLocks noChangeAspect="1"/>
          </p:cNvSpPr>
          <p:nvPr/>
        </p:nvSpPr>
        <p:spPr>
          <a:xfrm>
            <a:off x="2915816" y="4347660"/>
            <a:ext cx="438150" cy="438150"/>
          </a:xfrm>
          <a:custGeom>
            <a:avLst/>
            <a:gdLst>
              <a:gd name="connsiteX0" fmla="*/ 209550 w 438150"/>
              <a:gd name="connsiteY0" fmla="*/ 76200 h 438150"/>
              <a:gd name="connsiteX1" fmla="*/ 228600 w 438150"/>
              <a:gd name="connsiteY1" fmla="*/ 76200 h 438150"/>
              <a:gd name="connsiteX2" fmla="*/ 228600 w 438150"/>
              <a:gd name="connsiteY2" fmla="*/ 213608 h 438150"/>
              <a:gd name="connsiteX3" fmla="*/ 295313 w 438150"/>
              <a:gd name="connsiteY3" fmla="*/ 252517 h 438150"/>
              <a:gd name="connsiteX4" fmla="*/ 285712 w 438150"/>
              <a:gd name="connsiteY4" fmla="*/ 268976 h 438150"/>
              <a:gd name="connsiteX5" fmla="*/ 209550 w 438150"/>
              <a:gd name="connsiteY5" fmla="*/ 224542 h 438150"/>
              <a:gd name="connsiteX6" fmla="*/ 219075 w 438150"/>
              <a:gd name="connsiteY6" fmla="*/ 19050 h 438150"/>
              <a:gd name="connsiteX7" fmla="*/ 19050 w 438150"/>
              <a:gd name="connsiteY7" fmla="*/ 219075 h 438150"/>
              <a:gd name="connsiteX8" fmla="*/ 219075 w 438150"/>
              <a:gd name="connsiteY8" fmla="*/ 419100 h 438150"/>
              <a:gd name="connsiteX9" fmla="*/ 419100 w 438150"/>
              <a:gd name="connsiteY9" fmla="*/ 219075 h 438150"/>
              <a:gd name="connsiteX10" fmla="*/ 219075 w 438150"/>
              <a:gd name="connsiteY10" fmla="*/ 19050 h 438150"/>
              <a:gd name="connsiteX11" fmla="*/ 219075 w 438150"/>
              <a:gd name="connsiteY11" fmla="*/ 0 h 438150"/>
              <a:gd name="connsiteX12" fmla="*/ 438150 w 438150"/>
              <a:gd name="connsiteY12" fmla="*/ 219075 h 438150"/>
              <a:gd name="connsiteX13" fmla="*/ 219075 w 438150"/>
              <a:gd name="connsiteY13" fmla="*/ 438150 h 438150"/>
              <a:gd name="connsiteX14" fmla="*/ 0 w 438150"/>
              <a:gd name="connsiteY14" fmla="*/ 219075 h 438150"/>
              <a:gd name="connsiteX15" fmla="*/ 219075 w 438150"/>
              <a:gd name="connsiteY15" fmla="*/ 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8150" h="438150">
                <a:moveTo>
                  <a:pt x="209550" y="76200"/>
                </a:moveTo>
                <a:lnTo>
                  <a:pt x="228600" y="76200"/>
                </a:lnTo>
                <a:lnTo>
                  <a:pt x="228600" y="213608"/>
                </a:lnTo>
                <a:lnTo>
                  <a:pt x="295313" y="252517"/>
                </a:lnTo>
                <a:lnTo>
                  <a:pt x="285712" y="268976"/>
                </a:lnTo>
                <a:lnTo>
                  <a:pt x="209550" y="224542"/>
                </a:lnTo>
                <a:close/>
                <a:moveTo>
                  <a:pt x="219075" y="19050"/>
                </a:moveTo>
                <a:cubicBezTo>
                  <a:pt x="108604" y="19050"/>
                  <a:pt x="19050" y="108604"/>
                  <a:pt x="19050" y="219075"/>
                </a:cubicBezTo>
                <a:cubicBezTo>
                  <a:pt x="19050" y="329546"/>
                  <a:pt x="108604" y="419100"/>
                  <a:pt x="219075" y="419100"/>
                </a:cubicBezTo>
                <a:cubicBezTo>
                  <a:pt x="329546" y="419100"/>
                  <a:pt x="419100" y="329546"/>
                  <a:pt x="419100" y="219075"/>
                </a:cubicBezTo>
                <a:cubicBezTo>
                  <a:pt x="418973" y="108657"/>
                  <a:pt x="329493" y="19177"/>
                  <a:pt x="219075" y="19050"/>
                </a:cubicBezTo>
                <a:close/>
                <a:moveTo>
                  <a:pt x="219075" y="0"/>
                </a:moveTo>
                <a:cubicBezTo>
                  <a:pt x="340067" y="0"/>
                  <a:pt x="438150" y="98083"/>
                  <a:pt x="438150" y="219075"/>
                </a:cubicBezTo>
                <a:cubicBezTo>
                  <a:pt x="438016" y="340011"/>
                  <a:pt x="340011" y="438016"/>
                  <a:pt x="219075" y="438150"/>
                </a:cubicBezTo>
                <a:cubicBezTo>
                  <a:pt x="98083" y="438150"/>
                  <a:pt x="0" y="340067"/>
                  <a:pt x="0" y="219075"/>
                </a:cubicBezTo>
                <a:cubicBezTo>
                  <a:pt x="0" y="98083"/>
                  <a:pt x="98083" y="0"/>
                  <a:pt x="219075" y="0"/>
                </a:cubicBezTo>
                <a:close/>
              </a:path>
            </a:pathLst>
          </a:custGeom>
          <a:solidFill>
            <a:srgbClr val="000000"/>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7038637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395287" y="150490"/>
            <a:ext cx="5544865"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Verlässliche Gesundheitsinformationen</a:t>
            </a:r>
          </a:p>
        </p:txBody>
      </p:sp>
      <p:sp>
        <p:nvSpPr>
          <p:cNvPr id="11" name="Inhaltsplatzhalter 2">
            <a:extLst>
              <a:ext uri="{FF2B5EF4-FFF2-40B4-BE49-F238E27FC236}">
                <a16:creationId xmlns:a16="http://schemas.microsoft.com/office/drawing/2014/main" id="{D0EE704A-A072-48D9-89BB-663020E23C71}"/>
              </a:ext>
            </a:extLst>
          </p:cNvPr>
          <p:cNvSpPr txBox="1">
            <a:spLocks/>
          </p:cNvSpPr>
          <p:nvPr/>
        </p:nvSpPr>
        <p:spPr>
          <a:xfrm>
            <a:off x="395287" y="1466279"/>
            <a:ext cx="8296068" cy="386185"/>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r>
              <a:rPr lang="de-DE" sz="1600" b="1">
                <a:solidFill>
                  <a:srgbClr val="5B6B6A"/>
                </a:solidFill>
                <a:latin typeface="Calibri" charset="0"/>
              </a:rPr>
              <a:t>Darauf sollten Sie achten:</a:t>
            </a:r>
            <a:endParaRPr lang="de-DE" sz="1600">
              <a:solidFill>
                <a:srgbClr val="5B6B6A"/>
              </a:solidFill>
              <a:latin typeface="Calibri" charset="0"/>
            </a:endParaRPr>
          </a:p>
          <a:p>
            <a:pPr marL="0" indent="0" algn="just">
              <a:spcBef>
                <a:spcPts val="0"/>
              </a:spcBef>
              <a:spcAft>
                <a:spcPts val="600"/>
              </a:spcAft>
              <a:buNone/>
            </a:pPr>
            <a:endParaRPr lang="de-DE" sz="1600">
              <a:solidFill>
                <a:srgbClr val="5B6B6A"/>
              </a:solidFill>
              <a:latin typeface="Calibri" charset="0"/>
            </a:endParaRPr>
          </a:p>
        </p:txBody>
      </p:sp>
      <p:sp>
        <p:nvSpPr>
          <p:cNvPr id="5" name="Inhaltsplatzhalter 2">
            <a:extLst>
              <a:ext uri="{FF2B5EF4-FFF2-40B4-BE49-F238E27FC236}">
                <a16:creationId xmlns:a16="http://schemas.microsoft.com/office/drawing/2014/main" id="{D0EE704A-A072-48D9-89BB-663020E23C71}"/>
              </a:ext>
            </a:extLst>
          </p:cNvPr>
          <p:cNvSpPr txBox="1">
            <a:spLocks/>
          </p:cNvSpPr>
          <p:nvPr/>
        </p:nvSpPr>
        <p:spPr>
          <a:xfrm>
            <a:off x="395287" y="1852464"/>
            <a:ext cx="8497193" cy="2952328"/>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spcAft>
                <a:spcPts val="600"/>
              </a:spcAft>
            </a:pPr>
            <a:r>
              <a:rPr lang="de-DE" sz="1600" dirty="0">
                <a:solidFill>
                  <a:srgbClr val="5B6B6A"/>
                </a:solidFill>
                <a:latin typeface="Calibri" charset="0"/>
              </a:rPr>
              <a:t>Zielgruppe und Ziel der </a:t>
            </a:r>
            <a:r>
              <a:rPr lang="de-DE" sz="1600" dirty="0" smtClean="0">
                <a:solidFill>
                  <a:srgbClr val="5B6B6A"/>
                </a:solidFill>
                <a:latin typeface="Calibri" charset="0"/>
              </a:rPr>
              <a:t>Gesundheitsinformationen</a:t>
            </a:r>
            <a:endParaRPr lang="de-DE" sz="1600" dirty="0">
              <a:solidFill>
                <a:srgbClr val="5B6B6A"/>
              </a:solidFill>
              <a:latin typeface="Calibri" charset="0"/>
            </a:endParaRPr>
          </a:p>
          <a:p>
            <a:pPr algn="just">
              <a:spcBef>
                <a:spcPts val="0"/>
              </a:spcBef>
              <a:spcAft>
                <a:spcPts val="600"/>
              </a:spcAft>
            </a:pPr>
            <a:r>
              <a:rPr lang="de-DE" sz="1600" dirty="0">
                <a:solidFill>
                  <a:srgbClr val="5B6B6A"/>
                </a:solidFill>
                <a:latin typeface="Calibri" charset="0"/>
              </a:rPr>
              <a:t>Verantwortliche für den Inhalt der Gesundheitsinformationen </a:t>
            </a:r>
          </a:p>
          <a:p>
            <a:pPr algn="just">
              <a:spcBef>
                <a:spcPts val="0"/>
              </a:spcBef>
              <a:spcAft>
                <a:spcPts val="600"/>
              </a:spcAft>
            </a:pPr>
            <a:r>
              <a:rPr lang="de-DE" sz="1600" dirty="0">
                <a:solidFill>
                  <a:srgbClr val="5B6B6A"/>
                </a:solidFill>
                <a:latin typeface="Calibri" charset="0"/>
              </a:rPr>
              <a:t>Angaben zur Finanzierung der Internetseite</a:t>
            </a:r>
          </a:p>
          <a:p>
            <a:pPr algn="just">
              <a:spcBef>
                <a:spcPts val="0"/>
              </a:spcBef>
              <a:spcAft>
                <a:spcPts val="600"/>
              </a:spcAft>
            </a:pPr>
            <a:r>
              <a:rPr lang="de-DE" sz="1600" dirty="0">
                <a:solidFill>
                  <a:srgbClr val="5B6B6A"/>
                </a:solidFill>
                <a:latin typeface="Calibri" charset="0"/>
              </a:rPr>
              <a:t>Gesundheitsinformationen sind werbefrei und frei von Markennamen</a:t>
            </a:r>
          </a:p>
          <a:p>
            <a:pPr algn="just">
              <a:spcBef>
                <a:spcPts val="0"/>
              </a:spcBef>
              <a:spcAft>
                <a:spcPts val="600"/>
              </a:spcAft>
            </a:pPr>
            <a:r>
              <a:rPr lang="de-DE" sz="1600" dirty="0">
                <a:solidFill>
                  <a:srgbClr val="5B6B6A"/>
                </a:solidFill>
                <a:latin typeface="Calibri" charset="0"/>
              </a:rPr>
              <a:t>Aktualität der Gesundheitsinformationen</a:t>
            </a:r>
          </a:p>
          <a:p>
            <a:pPr algn="just">
              <a:spcBef>
                <a:spcPts val="0"/>
              </a:spcBef>
              <a:spcAft>
                <a:spcPts val="600"/>
              </a:spcAft>
            </a:pPr>
            <a:r>
              <a:rPr lang="de-DE" sz="1600" dirty="0">
                <a:solidFill>
                  <a:srgbClr val="5B6B6A"/>
                </a:solidFill>
                <a:latin typeface="Calibri" charset="0"/>
              </a:rPr>
              <a:t>Weiterführende Internetseiten, Literatur, Selbsthilfe-Organisationen oder andere Kontaktstellen</a:t>
            </a:r>
          </a:p>
          <a:p>
            <a:pPr algn="just">
              <a:spcBef>
                <a:spcPts val="0"/>
              </a:spcBef>
              <a:spcAft>
                <a:spcPts val="600"/>
              </a:spcAft>
            </a:pPr>
            <a:r>
              <a:rPr lang="de-DE" sz="1600" dirty="0">
                <a:solidFill>
                  <a:srgbClr val="5B6B6A"/>
                </a:solidFill>
                <a:latin typeface="Calibri" charset="0"/>
              </a:rPr>
              <a:t>Datenschutzerklärung</a:t>
            </a:r>
          </a:p>
          <a:p>
            <a:pPr algn="just">
              <a:spcBef>
                <a:spcPts val="0"/>
              </a:spcBef>
              <a:spcAft>
                <a:spcPts val="600"/>
              </a:spcAft>
            </a:pPr>
            <a:r>
              <a:rPr lang="de-DE" sz="1600" dirty="0">
                <a:solidFill>
                  <a:srgbClr val="5B6B6A"/>
                </a:solidFill>
                <a:latin typeface="Calibri" charset="0"/>
              </a:rPr>
              <a:t>Hinweise, dass die Informationen keinen Besuch bei medizinischem Fachpersonal ersetzen</a:t>
            </a:r>
          </a:p>
          <a:p>
            <a:pPr marL="0" indent="0" algn="just">
              <a:spcBef>
                <a:spcPts val="0"/>
              </a:spcBef>
              <a:spcAft>
                <a:spcPts val="600"/>
              </a:spcAft>
              <a:buNone/>
            </a:pPr>
            <a:endParaRPr lang="de-DE" sz="1600" dirty="0">
              <a:solidFill>
                <a:srgbClr val="5B6B6A"/>
              </a:solidFill>
              <a:latin typeface="Calibri" charset="0"/>
            </a:endParaRPr>
          </a:p>
        </p:txBody>
      </p:sp>
      <p:sp>
        <p:nvSpPr>
          <p:cNvPr id="6" name="Inhaltsplatzhalter 2">
            <a:extLst>
              <a:ext uri="{FF2B5EF4-FFF2-40B4-BE49-F238E27FC236}">
                <a16:creationId xmlns:a16="http://schemas.microsoft.com/office/drawing/2014/main" id="{635AD881-E12E-4C87-8DD0-BB6181B2BC54}"/>
              </a:ext>
            </a:extLst>
          </p:cNvPr>
          <p:cNvSpPr txBox="1">
            <a:spLocks/>
          </p:cNvSpPr>
          <p:nvPr/>
        </p:nvSpPr>
        <p:spPr>
          <a:xfrm>
            <a:off x="5940152" y="4537720"/>
            <a:ext cx="3168352" cy="267072"/>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r>
              <a:rPr lang="de-DE" sz="1000">
                <a:solidFill>
                  <a:srgbClr val="5B6B6A"/>
                </a:solidFill>
                <a:latin typeface="Calibri" charset="0"/>
              </a:rPr>
              <a:t>(Ärztliches Zentrum für Qualität in der Medizin 2020)</a:t>
            </a:r>
          </a:p>
        </p:txBody>
      </p:sp>
      <p:sp>
        <p:nvSpPr>
          <p:cNvPr id="8" name="Textfeld 7"/>
          <p:cNvSpPr txBox="1"/>
          <p:nvPr/>
        </p:nvSpPr>
        <p:spPr>
          <a:xfrm>
            <a:off x="899592" y="626566"/>
            <a:ext cx="1440160"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a:solidFill>
                  <a:schemeClr val="bg1"/>
                </a:solidFill>
                <a:cs typeface="TheSansOffice"/>
              </a:rPr>
              <a:t>Wichtige Aspekte</a:t>
            </a:r>
          </a:p>
        </p:txBody>
      </p:sp>
    </p:spTree>
    <p:extLst>
      <p:ext uri="{BB962C8B-B14F-4D97-AF65-F5344CB8AC3E}">
        <p14:creationId xmlns:p14="http://schemas.microsoft.com/office/powerpoint/2010/main" val="13655315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1547664" y="4795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44" name="Textfeld 43"/>
          <p:cNvSpPr txBox="1"/>
          <p:nvPr/>
        </p:nvSpPr>
        <p:spPr>
          <a:xfrm>
            <a:off x="2699792" y="2171854"/>
            <a:ext cx="3744416" cy="1387903"/>
          </a:xfrm>
          <a:prstGeom prst="rect">
            <a:avLst/>
          </a:prstGeom>
          <a:solidFill>
            <a:srgbClr val="66CC33"/>
          </a:solidFill>
        </p:spPr>
        <p:txBody>
          <a:bodyPr wrap="square" lIns="108000" tIns="90000" rIns="0" bIns="187200" anchor="ctr">
            <a:spAutoFit/>
          </a:bodyPr>
          <a:lstStyle/>
          <a:p>
            <a:pPr algn="ctr" eaLnBrk="1" fontAlgn="auto" hangingPunct="1">
              <a:spcBef>
                <a:spcPts val="0"/>
              </a:spcBef>
              <a:spcAft>
                <a:spcPts val="0"/>
              </a:spcAft>
              <a:defRPr/>
            </a:pPr>
            <a:r>
              <a:rPr lang="de-DE" sz="2400" spc="110">
                <a:solidFill>
                  <a:schemeClr val="bg1"/>
                </a:solidFill>
                <a:latin typeface="+mj-lt"/>
                <a:cs typeface="TheSansOffice"/>
              </a:rPr>
              <a:t>Thema 3:</a:t>
            </a:r>
          </a:p>
          <a:p>
            <a:pPr algn="ctr" eaLnBrk="1" fontAlgn="auto" hangingPunct="1">
              <a:spcBef>
                <a:spcPts val="0"/>
              </a:spcBef>
              <a:spcAft>
                <a:spcPts val="0"/>
              </a:spcAft>
              <a:defRPr/>
            </a:pPr>
            <a:r>
              <a:rPr lang="de-DE" sz="2400" spc="110">
                <a:solidFill>
                  <a:schemeClr val="bg1"/>
                </a:solidFill>
                <a:latin typeface="+mj-lt"/>
                <a:cs typeface="TheSansOffice"/>
              </a:rPr>
              <a:t>Gesundheitskompetente Kommunikation </a:t>
            </a:r>
          </a:p>
        </p:txBody>
      </p:sp>
    </p:spTree>
    <p:extLst>
      <p:ext uri="{BB962C8B-B14F-4D97-AF65-F5344CB8AC3E}">
        <p14:creationId xmlns:p14="http://schemas.microsoft.com/office/powerpoint/2010/main" val="14194470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395287" y="150490"/>
            <a:ext cx="5760889"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Gesundheitskompetente Kommunikation</a:t>
            </a:r>
          </a:p>
        </p:txBody>
      </p:sp>
      <p:sp>
        <p:nvSpPr>
          <p:cNvPr id="11" name="Inhaltsplatzhalter 2">
            <a:extLst>
              <a:ext uri="{FF2B5EF4-FFF2-40B4-BE49-F238E27FC236}">
                <a16:creationId xmlns:a16="http://schemas.microsoft.com/office/drawing/2014/main" id="{D0EE704A-A072-48D9-89BB-663020E23C71}"/>
              </a:ext>
            </a:extLst>
          </p:cNvPr>
          <p:cNvSpPr txBox="1">
            <a:spLocks/>
          </p:cNvSpPr>
          <p:nvPr/>
        </p:nvSpPr>
        <p:spPr>
          <a:xfrm>
            <a:off x="282455" y="1326401"/>
            <a:ext cx="8296068" cy="386185"/>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endParaRPr lang="de-DE" sz="1600">
              <a:solidFill>
                <a:srgbClr val="5B6B6A"/>
              </a:solidFill>
              <a:latin typeface="Calibri" charset="0"/>
            </a:endParaRPr>
          </a:p>
        </p:txBody>
      </p:sp>
      <p:sp>
        <p:nvSpPr>
          <p:cNvPr id="16" name="Textfeld 15"/>
          <p:cNvSpPr txBox="1"/>
          <p:nvPr/>
        </p:nvSpPr>
        <p:spPr>
          <a:xfrm>
            <a:off x="899592" y="626566"/>
            <a:ext cx="4536504"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a:solidFill>
                  <a:schemeClr val="bg1"/>
                </a:solidFill>
                <a:cs typeface="TheSansOffice"/>
              </a:rPr>
              <a:t>Wieso ist gesundheitskompetente Kommunikation wichtig?</a:t>
            </a:r>
          </a:p>
        </p:txBody>
      </p:sp>
      <p:grpSp>
        <p:nvGrpSpPr>
          <p:cNvPr id="2" name="Gruppieren 1"/>
          <p:cNvGrpSpPr/>
          <p:nvPr/>
        </p:nvGrpSpPr>
        <p:grpSpPr>
          <a:xfrm>
            <a:off x="121086" y="1392834"/>
            <a:ext cx="8931264" cy="3431932"/>
            <a:chOff x="139899" y="1519493"/>
            <a:chExt cx="8931264" cy="3431932"/>
          </a:xfrm>
        </p:grpSpPr>
        <p:sp>
          <p:nvSpPr>
            <p:cNvPr id="5" name="Inhaltsplatzhalter 2">
              <a:extLst>
                <a:ext uri="{FF2B5EF4-FFF2-40B4-BE49-F238E27FC236}">
                  <a16:creationId xmlns:a16="http://schemas.microsoft.com/office/drawing/2014/main" id="{D0EE704A-A072-48D9-89BB-663020E23C71}"/>
                </a:ext>
              </a:extLst>
            </p:cNvPr>
            <p:cNvSpPr txBox="1">
              <a:spLocks/>
            </p:cNvSpPr>
            <p:nvPr/>
          </p:nvSpPr>
          <p:spPr>
            <a:xfrm>
              <a:off x="583639" y="1519493"/>
              <a:ext cx="8487524" cy="3431932"/>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None/>
              </a:pPr>
              <a:r>
                <a:rPr lang="de-DE" sz="1600" dirty="0">
                  <a:solidFill>
                    <a:srgbClr val="5B6B6A"/>
                  </a:solidFill>
                  <a:latin typeface="Calibri" charset="0"/>
                </a:rPr>
                <a:t>Gemeinsame Entscheidungsfindung zwischen Mitarbeitenden und </a:t>
              </a:r>
              <a:r>
                <a:rPr lang="de-DE" sz="1600" dirty="0" smtClean="0">
                  <a:solidFill>
                    <a:srgbClr val="5B6B6A"/>
                  </a:solidFill>
                  <a:latin typeface="Calibri" charset="0"/>
                </a:rPr>
                <a:t>Klient*innen </a:t>
              </a:r>
              <a:r>
                <a:rPr lang="de-DE" sz="1600" dirty="0">
                  <a:solidFill>
                    <a:srgbClr val="5B6B6A"/>
                  </a:solidFill>
                  <a:latin typeface="Calibri" charset="0"/>
                </a:rPr>
                <a:t>in der </a:t>
              </a:r>
              <a:r>
                <a:rPr lang="de-DE" sz="1600" dirty="0" smtClean="0">
                  <a:solidFill>
                    <a:srgbClr val="5B6B6A"/>
                  </a:solidFill>
                  <a:latin typeface="Calibri" charset="0"/>
                </a:rPr>
                <a:t>Gesundheitsversorgung </a:t>
              </a:r>
              <a:r>
                <a:rPr lang="de-DE" sz="1000" dirty="0">
                  <a:solidFill>
                    <a:srgbClr val="5B6B6A"/>
                  </a:solidFill>
                  <a:latin typeface="Calibri" charset="0"/>
                </a:rPr>
                <a:t>(Diviani/Camerini 2014)</a:t>
              </a:r>
              <a:endParaRPr lang="de-DE" sz="1600" dirty="0">
                <a:solidFill>
                  <a:srgbClr val="5B6B6A"/>
                </a:solidFill>
                <a:latin typeface="Calibri" charset="0"/>
              </a:endParaRPr>
            </a:p>
            <a:p>
              <a:pPr marL="0" indent="0">
                <a:spcBef>
                  <a:spcPts val="0"/>
                </a:spcBef>
                <a:spcAft>
                  <a:spcPts val="1200"/>
                </a:spcAft>
                <a:buNone/>
              </a:pPr>
              <a:r>
                <a:rPr lang="de-DE" sz="1600" dirty="0">
                  <a:solidFill>
                    <a:srgbClr val="5B6B6A"/>
                  </a:solidFill>
                  <a:latin typeface="Calibri" charset="0"/>
                </a:rPr>
                <a:t>Verbesserung diagnostischer Genauigkeit und der </a:t>
              </a:r>
              <a:r>
                <a:rPr lang="de-DE" sz="1600" dirty="0" smtClean="0">
                  <a:solidFill>
                    <a:srgbClr val="5B6B6A"/>
                  </a:solidFill>
                  <a:latin typeface="Calibri" charset="0"/>
                </a:rPr>
                <a:t>Behandlungsergebnisse </a:t>
              </a:r>
              <a:r>
                <a:rPr lang="de-DE" sz="1000" dirty="0">
                  <a:solidFill>
                    <a:srgbClr val="5B6B6A"/>
                  </a:solidFill>
                  <a:latin typeface="Calibri" charset="0"/>
                </a:rPr>
                <a:t>(ÖPGK 2021)</a:t>
              </a:r>
              <a:endParaRPr lang="de-DE" sz="1600" dirty="0">
                <a:solidFill>
                  <a:srgbClr val="5B6B6A"/>
                </a:solidFill>
                <a:latin typeface="Calibri" charset="0"/>
              </a:endParaRPr>
            </a:p>
            <a:p>
              <a:pPr marL="0" indent="0">
                <a:spcBef>
                  <a:spcPts val="0"/>
                </a:spcBef>
                <a:spcAft>
                  <a:spcPts val="1200"/>
                </a:spcAft>
                <a:buNone/>
              </a:pPr>
              <a:r>
                <a:rPr lang="de-DE" sz="1600" dirty="0">
                  <a:solidFill>
                    <a:srgbClr val="5B6B6A"/>
                  </a:solidFill>
                  <a:latin typeface="Calibri" charset="0"/>
                </a:rPr>
                <a:t>Verbesserung des Gesundheitszustandes und -verhaltens von </a:t>
              </a:r>
              <a:r>
                <a:rPr lang="de-DE" sz="1600" dirty="0" smtClean="0">
                  <a:solidFill>
                    <a:srgbClr val="5B6B6A"/>
                  </a:solidFill>
                  <a:latin typeface="Calibri" charset="0"/>
                </a:rPr>
                <a:t>Klient*innen </a:t>
              </a:r>
              <a:br>
                <a:rPr lang="de-DE" sz="1600" dirty="0" smtClean="0">
                  <a:solidFill>
                    <a:srgbClr val="5B6B6A"/>
                  </a:solidFill>
                  <a:latin typeface="Calibri" charset="0"/>
                </a:rPr>
              </a:br>
              <a:r>
                <a:rPr lang="de-DE" sz="1000" dirty="0" smtClean="0">
                  <a:solidFill>
                    <a:srgbClr val="5B6B6A"/>
                  </a:solidFill>
                  <a:latin typeface="Calibri" charset="0"/>
                </a:rPr>
                <a:t>(</a:t>
              </a:r>
              <a:r>
                <a:rPr lang="de-DE" sz="1000" dirty="0">
                  <a:solidFill>
                    <a:srgbClr val="5B6B6A"/>
                  </a:solidFill>
                  <a:latin typeface="Calibri" charset="0"/>
                </a:rPr>
                <a:t>Del Canale et al. 2012, Thompson /</a:t>
              </a:r>
              <a:r>
                <a:rPr lang="de-DE" sz="1000" dirty="0" smtClean="0">
                  <a:solidFill>
                    <a:srgbClr val="5B6B6A"/>
                  </a:solidFill>
                  <a:latin typeface="Calibri" charset="0"/>
                </a:rPr>
                <a:t>McCabe </a:t>
              </a:r>
              <a:r>
                <a:rPr lang="de-DE" sz="1000" dirty="0">
                  <a:solidFill>
                    <a:srgbClr val="5B6B6A"/>
                  </a:solidFill>
                  <a:latin typeface="Calibri" charset="0"/>
                </a:rPr>
                <a:t>2012, ÖPGK 2021</a:t>
              </a:r>
              <a:r>
                <a:rPr lang="de-DE" sz="1000" dirty="0" smtClean="0">
                  <a:solidFill>
                    <a:srgbClr val="5B6B6A"/>
                  </a:solidFill>
                  <a:latin typeface="Calibri" charset="0"/>
                </a:rPr>
                <a:t>)</a:t>
              </a:r>
              <a:endParaRPr lang="de-DE" sz="1600" dirty="0">
                <a:solidFill>
                  <a:srgbClr val="5B6B6A"/>
                </a:solidFill>
                <a:latin typeface="Calibri" charset="0"/>
              </a:endParaRPr>
            </a:p>
            <a:p>
              <a:pPr marL="0" indent="0">
                <a:spcBef>
                  <a:spcPts val="0"/>
                </a:spcBef>
                <a:spcAft>
                  <a:spcPts val="1200"/>
                </a:spcAft>
                <a:buNone/>
              </a:pPr>
              <a:r>
                <a:rPr lang="de-DE" sz="1600" dirty="0">
                  <a:solidFill>
                    <a:srgbClr val="5B6B6A"/>
                  </a:solidFill>
                  <a:latin typeface="Calibri" charset="0"/>
                </a:rPr>
                <a:t>Steigerung der Zufriedenheit, Sicherheit, Mitarbeit und Therapietreue der </a:t>
              </a:r>
              <a:r>
                <a:rPr lang="de-DE" sz="1600" dirty="0" smtClean="0">
                  <a:solidFill>
                    <a:srgbClr val="5B6B6A"/>
                  </a:solidFill>
                  <a:latin typeface="Calibri" charset="0"/>
                </a:rPr>
                <a:t>Klient*innen </a:t>
              </a:r>
              <a:br>
                <a:rPr lang="de-DE" sz="1600" dirty="0" smtClean="0">
                  <a:solidFill>
                    <a:srgbClr val="5B6B6A"/>
                  </a:solidFill>
                  <a:latin typeface="Calibri" charset="0"/>
                </a:rPr>
              </a:br>
              <a:r>
                <a:rPr lang="de-DE" sz="1000" dirty="0" smtClean="0">
                  <a:solidFill>
                    <a:srgbClr val="5B6B6A"/>
                  </a:solidFill>
                  <a:latin typeface="Calibri" charset="0"/>
                </a:rPr>
                <a:t>(</a:t>
              </a:r>
              <a:r>
                <a:rPr lang="de-DE" sz="1000" dirty="0">
                  <a:solidFill>
                    <a:srgbClr val="5B6B6A"/>
                  </a:solidFill>
                  <a:latin typeface="Calibri" charset="0"/>
                </a:rPr>
                <a:t>Lelorain et al. 2012, ÖPGK 2021)</a:t>
              </a:r>
            </a:p>
            <a:p>
              <a:pPr marL="0" indent="0">
                <a:spcBef>
                  <a:spcPts val="0"/>
                </a:spcBef>
                <a:spcAft>
                  <a:spcPts val="1200"/>
                </a:spcAft>
                <a:buNone/>
              </a:pPr>
              <a:r>
                <a:rPr lang="de-DE" sz="1600" dirty="0">
                  <a:solidFill>
                    <a:srgbClr val="5B6B6A"/>
                  </a:solidFill>
                  <a:latin typeface="Calibri" charset="0"/>
                </a:rPr>
                <a:t>Hilft, die verfügbare Zeit effizienter zu nutzen </a:t>
              </a:r>
              <a:r>
                <a:rPr lang="de-DE" sz="1000" dirty="0">
                  <a:solidFill>
                    <a:srgbClr val="5B6B6A"/>
                  </a:solidFill>
                  <a:latin typeface="Calibri" charset="0"/>
                </a:rPr>
                <a:t>(ÖPGK 2021)</a:t>
              </a:r>
            </a:p>
            <a:p>
              <a:pPr marL="0" indent="0">
                <a:spcBef>
                  <a:spcPts val="0"/>
                </a:spcBef>
                <a:spcAft>
                  <a:spcPts val="1200"/>
                </a:spcAft>
                <a:buNone/>
              </a:pPr>
              <a:r>
                <a:rPr lang="de-DE" sz="1600" dirty="0">
                  <a:solidFill>
                    <a:srgbClr val="5B6B6A"/>
                  </a:solidFill>
                  <a:latin typeface="Calibri" charset="0"/>
                </a:rPr>
                <a:t>Steigerung der Gesundheit und Arbeitszufriedenheit der Mitarbeitenden </a:t>
              </a:r>
              <a:r>
                <a:rPr lang="de-DE" sz="1000" dirty="0">
                  <a:solidFill>
                    <a:srgbClr val="5B6B6A"/>
                  </a:solidFill>
                  <a:latin typeface="Calibri" charset="0"/>
                </a:rPr>
                <a:t>(Travado et al. 2005, ÖPGK 2021)</a:t>
              </a:r>
            </a:p>
            <a:p>
              <a:pPr marL="0" indent="0">
                <a:spcBef>
                  <a:spcPts val="0"/>
                </a:spcBef>
                <a:spcAft>
                  <a:spcPts val="1200"/>
                </a:spcAft>
                <a:buNone/>
              </a:pPr>
              <a:r>
                <a:rPr lang="de-DE" sz="1600" dirty="0">
                  <a:solidFill>
                    <a:srgbClr val="5B6B6A"/>
                  </a:solidFill>
                  <a:latin typeface="Calibri" charset="0"/>
                </a:rPr>
                <a:t>Reduktion von Kosten im Gesundheitssystem und der Anzahl medizinisch-juristischer Klagen </a:t>
              </a:r>
              <a:r>
                <a:rPr lang="de-DE" sz="1000" dirty="0">
                  <a:solidFill>
                    <a:srgbClr val="5B6B6A"/>
                  </a:solidFill>
                  <a:latin typeface="Calibri" charset="0"/>
                </a:rPr>
                <a:t>(ÖPGK 2021)</a:t>
              </a:r>
              <a:endParaRPr lang="de-DE" sz="1600" dirty="0">
                <a:solidFill>
                  <a:srgbClr val="5B6B6A"/>
                </a:solidFill>
                <a:latin typeface="Calibri" charset="0"/>
              </a:endParaRPr>
            </a:p>
          </p:txBody>
        </p:sp>
        <p:pic>
          <p:nvPicPr>
            <p:cNvPr id="6" name="Grafik 5" descr="Handschlag mit einfarbiger Füllung">
              <a:extLst>
                <a:ext uri="{FF2B5EF4-FFF2-40B4-BE49-F238E27FC236}">
                  <a16:creationId xmlns:a16="http://schemas.microsoft.com/office/drawing/2014/main" id="{E643355B-7087-470A-B0DB-7920733F1663}"/>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39899" y="1579077"/>
              <a:ext cx="432000" cy="432000"/>
            </a:xfrm>
            <a:prstGeom prst="rect">
              <a:avLst/>
            </a:prstGeom>
          </p:spPr>
        </p:pic>
        <p:pic>
          <p:nvPicPr>
            <p:cNvPr id="13" name="Grafik 12" descr="Stationär mit einfarbiger Füllung"/>
            <p:cNvPicPr/>
            <p:nvPr/>
          </p:nvPicPr>
          <p:blipFill>
            <a:blip r:embed="rId5" cstate="print">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a:xfrm>
              <a:off x="139899" y="3108800"/>
              <a:ext cx="391946" cy="385565"/>
            </a:xfrm>
            <a:prstGeom prst="rect">
              <a:avLst/>
            </a:prstGeom>
          </p:spPr>
        </p:pic>
        <p:pic>
          <p:nvPicPr>
            <p:cNvPr id="14" name="Grafik 13" descr="Daumen hoch-Zeichen mit einfarbiger Füllung"/>
            <p:cNvPicPr/>
            <p:nvPr/>
          </p:nvPicPr>
          <p:blipFill>
            <a:blip r:embed="rId7" cstate="print">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val="0"/>
                </a:ext>
              </a:extLst>
            </a:blip>
            <a:stretch>
              <a:fillRect/>
            </a:stretch>
          </p:blipFill>
          <p:spPr>
            <a:xfrm>
              <a:off x="211125" y="3973051"/>
              <a:ext cx="366644" cy="350045"/>
            </a:xfrm>
            <a:prstGeom prst="rect">
              <a:avLst/>
            </a:prstGeom>
          </p:spPr>
        </p:pic>
        <p:pic>
          <p:nvPicPr>
            <p:cNvPr id="15" name="Grafik 14" descr="Herz, pulsierend mit einfarbiger Füllung"/>
            <p:cNvPicPr/>
            <p:nvPr/>
          </p:nvPicPr>
          <p:blipFill>
            <a:blip r:embed="rId9" cstate="print">
              <a:extLst>
                <a:ext uri="{BEBA8EAE-BF5A-486C-A8C5-ECC9F3942E4B}">
                  <a14:imgProps xmlns:a14="http://schemas.microsoft.com/office/drawing/2010/main">
                    <a14:imgLayer r:embed="rId10">
                      <a14:imgEffect>
                        <a14:saturation sat="200000"/>
                      </a14:imgEffect>
                    </a14:imgLayer>
                  </a14:imgProps>
                </a:ext>
                <a:ext uri="{28A0092B-C50C-407E-A947-70E740481C1C}">
                  <a14:useLocalDpi xmlns:a14="http://schemas.microsoft.com/office/drawing/2010/main" val="0"/>
                </a:ext>
              </a:extLst>
            </a:blip>
            <a:stretch>
              <a:fillRect/>
            </a:stretch>
          </p:blipFill>
          <p:spPr>
            <a:xfrm>
              <a:off x="143065" y="2590461"/>
              <a:ext cx="432000" cy="396000"/>
            </a:xfrm>
            <a:prstGeom prst="rect">
              <a:avLst/>
            </a:prstGeom>
          </p:spPr>
        </p:pic>
        <p:pic>
          <p:nvPicPr>
            <p:cNvPr id="3" name="Grafik 2" descr="Uhr mit einfarbiger Füllung">
              <a:extLst>
                <a:ext uri="{FF2B5EF4-FFF2-40B4-BE49-F238E27FC236}">
                  <a16:creationId xmlns:a16="http://schemas.microsoft.com/office/drawing/2014/main" id="{98AC3333-4258-9F09-D043-9CEFF8759472}"/>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197742" y="3613051"/>
              <a:ext cx="360000" cy="360000"/>
            </a:xfrm>
            <a:prstGeom prst="rect">
              <a:avLst/>
            </a:prstGeom>
          </p:spPr>
        </p:pic>
        <p:pic>
          <p:nvPicPr>
            <p:cNvPr id="7" name="Grafik 6" descr="Münzen mit einfarbiger Füllung">
              <a:extLst>
                <a:ext uri="{FF2B5EF4-FFF2-40B4-BE49-F238E27FC236}">
                  <a16:creationId xmlns:a16="http://schemas.microsoft.com/office/drawing/2014/main" id="{09DE9B14-E8D6-208C-E4BC-13B6539C1885}"/>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226484" y="4411091"/>
              <a:ext cx="360000" cy="360000"/>
            </a:xfrm>
            <a:prstGeom prst="rect">
              <a:avLst/>
            </a:prstGeom>
          </p:spPr>
        </p:pic>
        <p:pic>
          <p:nvPicPr>
            <p:cNvPr id="10" name="Grafik 9" descr="Stethoskop mit einfarbiger Füllung">
              <a:extLst>
                <a:ext uri="{FF2B5EF4-FFF2-40B4-BE49-F238E27FC236}">
                  <a16:creationId xmlns:a16="http://schemas.microsoft.com/office/drawing/2014/main" id="{FBB11B10-2302-8E04-4E3C-CE455B1D12FF}"/>
                </a:ext>
              </a:extLst>
            </p:cNvPr>
            <p:cNvPicPr>
              <a:picLocks noChangeAspect="1"/>
            </p:cNvPicPr>
            <p:nvPr/>
          </p:nvPicPr>
          <p:blipFill>
            <a:blip r:embed="rId15">
              <a:extLst>
                <a:ext uri="{96DAC541-7B7A-43D3-8B79-37D633B846F1}">
                  <asvg:svgBlip xmlns:asvg="http://schemas.microsoft.com/office/drawing/2016/SVG/main" xmlns="" r:embed="rId16"/>
                </a:ext>
              </a:extLst>
            </a:blip>
            <a:stretch>
              <a:fillRect/>
            </a:stretch>
          </p:blipFill>
          <p:spPr>
            <a:xfrm>
              <a:off x="177334" y="2102507"/>
              <a:ext cx="360000" cy="360000"/>
            </a:xfrm>
            <a:prstGeom prst="rect">
              <a:avLst/>
            </a:prstGeom>
          </p:spPr>
        </p:pic>
      </p:grpSp>
    </p:spTree>
    <p:extLst>
      <p:ext uri="{BB962C8B-B14F-4D97-AF65-F5344CB8AC3E}">
        <p14:creationId xmlns:p14="http://schemas.microsoft.com/office/powerpoint/2010/main" val="10337608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395287" y="150490"/>
            <a:ext cx="5760889"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Gesundheitskompetente Kommunikation</a:t>
            </a:r>
          </a:p>
        </p:txBody>
      </p:sp>
      <p:sp>
        <p:nvSpPr>
          <p:cNvPr id="11" name="Inhaltsplatzhalter 2">
            <a:extLst>
              <a:ext uri="{FF2B5EF4-FFF2-40B4-BE49-F238E27FC236}">
                <a16:creationId xmlns:a16="http://schemas.microsoft.com/office/drawing/2014/main" id="{D0EE704A-A072-48D9-89BB-663020E23C71}"/>
              </a:ext>
            </a:extLst>
          </p:cNvPr>
          <p:cNvSpPr txBox="1">
            <a:spLocks/>
          </p:cNvSpPr>
          <p:nvPr/>
        </p:nvSpPr>
        <p:spPr>
          <a:xfrm>
            <a:off x="395287" y="1466279"/>
            <a:ext cx="8296068" cy="386185"/>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r>
              <a:rPr lang="de-DE" sz="1600" b="1" dirty="0">
                <a:solidFill>
                  <a:srgbClr val="5B6B6A"/>
                </a:solidFill>
                <a:latin typeface="Calibri" charset="0"/>
              </a:rPr>
              <a:t>Erkennen von Warnsignalen („Red Flags“) bei </a:t>
            </a:r>
            <a:r>
              <a:rPr lang="de-DE" sz="1600" b="1" dirty="0" smtClean="0">
                <a:solidFill>
                  <a:srgbClr val="5B6B6A"/>
                </a:solidFill>
                <a:latin typeface="Calibri" charset="0"/>
              </a:rPr>
              <a:t>Klient*innen:</a:t>
            </a:r>
            <a:endParaRPr lang="de-DE" sz="1600" dirty="0">
              <a:solidFill>
                <a:srgbClr val="5B6B6A"/>
              </a:solidFill>
              <a:latin typeface="Calibri" charset="0"/>
            </a:endParaRPr>
          </a:p>
          <a:p>
            <a:pPr marL="0" indent="0" algn="just">
              <a:spcBef>
                <a:spcPts val="0"/>
              </a:spcBef>
              <a:spcAft>
                <a:spcPts val="600"/>
              </a:spcAft>
              <a:buNone/>
            </a:pPr>
            <a:endParaRPr lang="de-DE" sz="1600" dirty="0">
              <a:solidFill>
                <a:srgbClr val="5B6B6A"/>
              </a:solidFill>
              <a:latin typeface="Calibri" charset="0"/>
            </a:endParaRPr>
          </a:p>
        </p:txBody>
      </p:sp>
      <p:sp>
        <p:nvSpPr>
          <p:cNvPr id="5" name="Inhaltsplatzhalter 2">
            <a:extLst>
              <a:ext uri="{FF2B5EF4-FFF2-40B4-BE49-F238E27FC236}">
                <a16:creationId xmlns:a16="http://schemas.microsoft.com/office/drawing/2014/main" id="{D0EE704A-A072-48D9-89BB-663020E23C71}"/>
              </a:ext>
            </a:extLst>
          </p:cNvPr>
          <p:cNvSpPr txBox="1">
            <a:spLocks/>
          </p:cNvSpPr>
          <p:nvPr/>
        </p:nvSpPr>
        <p:spPr>
          <a:xfrm>
            <a:off x="395287" y="1852464"/>
            <a:ext cx="8569201" cy="2901280"/>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spcAft>
                <a:spcPts val="600"/>
              </a:spcAft>
            </a:pPr>
            <a:r>
              <a:rPr lang="de-DE" sz="1600" dirty="0">
                <a:solidFill>
                  <a:srgbClr val="5B6B6A"/>
                </a:solidFill>
                <a:latin typeface="Calibri" charset="0"/>
              </a:rPr>
              <a:t>Schwierigkeiten Symptome oder medizinische Bedenken zu erklären</a:t>
            </a:r>
          </a:p>
          <a:p>
            <a:pPr algn="just">
              <a:spcBef>
                <a:spcPts val="0"/>
              </a:spcBef>
              <a:spcAft>
                <a:spcPts val="600"/>
              </a:spcAft>
            </a:pPr>
            <a:r>
              <a:rPr lang="de-DE" sz="1600" dirty="0">
                <a:solidFill>
                  <a:srgbClr val="5B6B6A"/>
                </a:solidFill>
                <a:latin typeface="Calibri" charset="0"/>
              </a:rPr>
              <a:t>Schwierigkeiten schriftliche Informationen oder Texte zu lesen, zu bearbeiten oder zu schreiben</a:t>
            </a:r>
          </a:p>
          <a:p>
            <a:pPr algn="just">
              <a:spcBef>
                <a:spcPts val="0"/>
              </a:spcBef>
              <a:spcAft>
                <a:spcPts val="600"/>
              </a:spcAft>
            </a:pPr>
            <a:r>
              <a:rPr lang="de-DE" sz="1600" dirty="0">
                <a:solidFill>
                  <a:srgbClr val="5B6B6A"/>
                </a:solidFill>
                <a:latin typeface="Calibri" charset="0"/>
              </a:rPr>
              <a:t>Lesen oder Ausfüllen von Formularen mit Hilfe von Ausreden vermeiden</a:t>
            </a:r>
          </a:p>
          <a:p>
            <a:pPr algn="just">
              <a:spcBef>
                <a:spcPts val="0"/>
              </a:spcBef>
              <a:spcAft>
                <a:spcPts val="600"/>
              </a:spcAft>
            </a:pPr>
            <a:r>
              <a:rPr lang="de-DE" sz="1600" dirty="0">
                <a:solidFill>
                  <a:srgbClr val="5B6B6A"/>
                </a:solidFill>
                <a:latin typeface="Calibri" charset="0"/>
              </a:rPr>
              <a:t>Angehörige oder Bekannte übernehmen das Lesen und Ausfüllen von Formularen</a:t>
            </a:r>
          </a:p>
          <a:p>
            <a:pPr algn="just">
              <a:spcBef>
                <a:spcPts val="0"/>
              </a:spcBef>
              <a:spcAft>
                <a:spcPts val="600"/>
              </a:spcAft>
            </a:pPr>
            <a:r>
              <a:rPr lang="de-DE" sz="1600" dirty="0">
                <a:solidFill>
                  <a:srgbClr val="5B6B6A"/>
                </a:solidFill>
                <a:latin typeface="Calibri" charset="0"/>
              </a:rPr>
              <a:t>Formulare werden nicht korrekt oder lückenhaft ausgefüllt</a:t>
            </a:r>
          </a:p>
          <a:p>
            <a:pPr algn="just">
              <a:spcBef>
                <a:spcPts val="0"/>
              </a:spcBef>
              <a:spcAft>
                <a:spcPts val="600"/>
              </a:spcAft>
            </a:pPr>
            <a:r>
              <a:rPr lang="de-DE" sz="1600" dirty="0">
                <a:solidFill>
                  <a:srgbClr val="5B6B6A"/>
                </a:solidFill>
                <a:latin typeface="Calibri" charset="0"/>
              </a:rPr>
              <a:t>Termine werden nicht oder zur falschen Zeit wahrgenommen</a:t>
            </a:r>
          </a:p>
          <a:p>
            <a:pPr algn="just">
              <a:spcBef>
                <a:spcPts val="0"/>
              </a:spcBef>
              <a:spcAft>
                <a:spcPts val="600"/>
              </a:spcAft>
            </a:pPr>
            <a:r>
              <a:rPr lang="de-DE" sz="1600" dirty="0">
                <a:solidFill>
                  <a:srgbClr val="5B6B6A"/>
                </a:solidFill>
                <a:latin typeface="Calibri" charset="0"/>
              </a:rPr>
              <a:t>Schwierigkeiten bei der korrekten Einnahme von Medikamenten</a:t>
            </a:r>
          </a:p>
          <a:p>
            <a:pPr algn="just">
              <a:spcBef>
                <a:spcPts val="0"/>
              </a:spcBef>
              <a:spcAft>
                <a:spcPts val="600"/>
              </a:spcAft>
            </a:pPr>
            <a:r>
              <a:rPr lang="de-DE" sz="1600" dirty="0" smtClean="0">
                <a:solidFill>
                  <a:srgbClr val="5B6B6A"/>
                </a:solidFill>
                <a:latin typeface="Calibri" charset="0"/>
              </a:rPr>
              <a:t>Unangemessenes </a:t>
            </a:r>
            <a:r>
              <a:rPr lang="de-DE" sz="1600" dirty="0">
                <a:solidFill>
                  <a:srgbClr val="5B6B6A"/>
                </a:solidFill>
                <a:latin typeface="Calibri" charset="0"/>
              </a:rPr>
              <a:t>Verhalten</a:t>
            </a:r>
          </a:p>
        </p:txBody>
      </p:sp>
      <p:sp>
        <p:nvSpPr>
          <p:cNvPr id="6" name="Inhaltsplatzhalter 2">
            <a:extLst>
              <a:ext uri="{FF2B5EF4-FFF2-40B4-BE49-F238E27FC236}">
                <a16:creationId xmlns:a16="http://schemas.microsoft.com/office/drawing/2014/main" id="{C883CEF5-DE8E-4FF0-BEC5-81DB09BEBA6C}"/>
              </a:ext>
            </a:extLst>
          </p:cNvPr>
          <p:cNvSpPr txBox="1">
            <a:spLocks/>
          </p:cNvSpPr>
          <p:nvPr/>
        </p:nvSpPr>
        <p:spPr>
          <a:xfrm>
            <a:off x="7524328" y="4537720"/>
            <a:ext cx="1088743" cy="216024"/>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r>
              <a:rPr lang="de-DE" sz="1000">
                <a:solidFill>
                  <a:srgbClr val="5B6B6A"/>
                </a:solidFill>
                <a:latin typeface="Calibri" charset="0"/>
              </a:rPr>
              <a:t>(Osborne 2013)</a:t>
            </a:r>
          </a:p>
        </p:txBody>
      </p:sp>
      <p:sp>
        <p:nvSpPr>
          <p:cNvPr id="7" name="Textfeld 6"/>
          <p:cNvSpPr txBox="1"/>
          <p:nvPr/>
        </p:nvSpPr>
        <p:spPr>
          <a:xfrm>
            <a:off x="899592" y="626566"/>
            <a:ext cx="2160240"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a:solidFill>
                  <a:schemeClr val="bg1"/>
                </a:solidFill>
                <a:cs typeface="TheSansOffice"/>
              </a:rPr>
              <a:t>Erkennen von Warnsignalen</a:t>
            </a:r>
          </a:p>
        </p:txBody>
      </p:sp>
    </p:spTree>
    <p:extLst>
      <p:ext uri="{BB962C8B-B14F-4D97-AF65-F5344CB8AC3E}">
        <p14:creationId xmlns:p14="http://schemas.microsoft.com/office/powerpoint/2010/main" val="22297267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395287" y="150490"/>
            <a:ext cx="5760889"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Gesundheitskompetente Kommunikation</a:t>
            </a:r>
          </a:p>
        </p:txBody>
      </p:sp>
      <p:sp>
        <p:nvSpPr>
          <p:cNvPr id="11" name="Inhaltsplatzhalter 2">
            <a:extLst>
              <a:ext uri="{FF2B5EF4-FFF2-40B4-BE49-F238E27FC236}">
                <a16:creationId xmlns:a16="http://schemas.microsoft.com/office/drawing/2014/main" id="{D0EE704A-A072-48D9-89BB-663020E23C71}"/>
              </a:ext>
            </a:extLst>
          </p:cNvPr>
          <p:cNvSpPr txBox="1">
            <a:spLocks/>
          </p:cNvSpPr>
          <p:nvPr/>
        </p:nvSpPr>
        <p:spPr>
          <a:xfrm>
            <a:off x="395287" y="1466279"/>
            <a:ext cx="8296068" cy="386185"/>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0"/>
              </a:spcAft>
              <a:buNone/>
            </a:pPr>
            <a:r>
              <a:rPr lang="de-DE" sz="1600" b="1" dirty="0">
                <a:solidFill>
                  <a:srgbClr val="5B6B6A"/>
                </a:solidFill>
                <a:latin typeface="Calibri" charset="0"/>
              </a:rPr>
              <a:t>Darauf sollten Sie in der Kommunikation mit </a:t>
            </a:r>
            <a:r>
              <a:rPr lang="de-DE" sz="1600" b="1" dirty="0" smtClean="0">
                <a:solidFill>
                  <a:srgbClr val="5B6B6A"/>
                </a:solidFill>
                <a:latin typeface="Calibri" charset="0"/>
              </a:rPr>
              <a:t>Klient*innen </a:t>
            </a:r>
            <a:r>
              <a:rPr lang="de-DE" sz="1600" b="1" dirty="0">
                <a:solidFill>
                  <a:srgbClr val="5B6B6A"/>
                </a:solidFill>
                <a:latin typeface="Calibri" charset="0"/>
              </a:rPr>
              <a:t>achten:</a:t>
            </a:r>
            <a:endParaRPr lang="de-DE" sz="1600" dirty="0">
              <a:solidFill>
                <a:srgbClr val="5B6B6A"/>
              </a:solidFill>
              <a:latin typeface="Calibri" charset="0"/>
            </a:endParaRPr>
          </a:p>
          <a:p>
            <a:pPr marL="0" indent="0" algn="just">
              <a:spcBef>
                <a:spcPts val="0"/>
              </a:spcBef>
              <a:spcAft>
                <a:spcPts val="600"/>
              </a:spcAft>
              <a:buNone/>
            </a:pPr>
            <a:endParaRPr lang="de-DE" sz="1600" dirty="0">
              <a:solidFill>
                <a:srgbClr val="5B6B6A"/>
              </a:solidFill>
              <a:latin typeface="Calibri" charset="0"/>
            </a:endParaRPr>
          </a:p>
        </p:txBody>
      </p:sp>
      <p:sp>
        <p:nvSpPr>
          <p:cNvPr id="5" name="Inhaltsplatzhalter 2">
            <a:extLst>
              <a:ext uri="{FF2B5EF4-FFF2-40B4-BE49-F238E27FC236}">
                <a16:creationId xmlns:a16="http://schemas.microsoft.com/office/drawing/2014/main" id="{D0EE704A-A072-48D9-89BB-663020E23C71}"/>
              </a:ext>
            </a:extLst>
          </p:cNvPr>
          <p:cNvSpPr txBox="1">
            <a:spLocks/>
          </p:cNvSpPr>
          <p:nvPr/>
        </p:nvSpPr>
        <p:spPr>
          <a:xfrm>
            <a:off x="395288" y="1850395"/>
            <a:ext cx="8296067" cy="2397224"/>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spcAft>
                <a:spcPts val="600"/>
              </a:spcAft>
            </a:pPr>
            <a:r>
              <a:rPr lang="de-DE" sz="1600" dirty="0">
                <a:solidFill>
                  <a:srgbClr val="5B6B6A"/>
                </a:solidFill>
                <a:latin typeface="Calibri" charset="0"/>
              </a:rPr>
              <a:t>Gespräche im Sitzen führen</a:t>
            </a:r>
          </a:p>
          <a:p>
            <a:pPr algn="just">
              <a:spcBef>
                <a:spcPts val="0"/>
              </a:spcBef>
              <a:spcAft>
                <a:spcPts val="600"/>
              </a:spcAft>
            </a:pPr>
            <a:r>
              <a:rPr lang="de-DE" sz="1600" dirty="0">
                <a:solidFill>
                  <a:srgbClr val="5B6B6A"/>
                </a:solidFill>
                <a:latin typeface="Calibri" charset="0"/>
              </a:rPr>
              <a:t>Blickkontakt</a:t>
            </a:r>
          </a:p>
          <a:p>
            <a:pPr algn="just">
              <a:spcBef>
                <a:spcPts val="0"/>
              </a:spcBef>
              <a:spcAft>
                <a:spcPts val="600"/>
              </a:spcAft>
            </a:pPr>
            <a:r>
              <a:rPr lang="de-DE" sz="1600" dirty="0">
                <a:solidFill>
                  <a:srgbClr val="5B6B6A"/>
                </a:solidFill>
                <a:latin typeface="Calibri" charset="0"/>
              </a:rPr>
              <a:t>Gesprächspartner*in ausreden lassen</a:t>
            </a:r>
          </a:p>
          <a:p>
            <a:pPr algn="just">
              <a:spcBef>
                <a:spcPts val="0"/>
              </a:spcBef>
              <a:spcAft>
                <a:spcPts val="600"/>
              </a:spcAft>
            </a:pPr>
            <a:r>
              <a:rPr lang="de-DE" sz="1600" dirty="0">
                <a:solidFill>
                  <a:srgbClr val="5B6B6A"/>
                </a:solidFill>
                <a:latin typeface="Calibri" charset="0"/>
              </a:rPr>
              <a:t>Gesprächspartner*in ermutigen, Fragen zu stellen</a:t>
            </a:r>
          </a:p>
          <a:p>
            <a:pPr algn="just">
              <a:spcBef>
                <a:spcPts val="0"/>
              </a:spcBef>
              <a:spcAft>
                <a:spcPts val="600"/>
              </a:spcAft>
            </a:pPr>
            <a:r>
              <a:rPr lang="de-DE" sz="1600" dirty="0">
                <a:solidFill>
                  <a:srgbClr val="5B6B6A"/>
                </a:solidFill>
                <a:latin typeface="Calibri" charset="0"/>
              </a:rPr>
              <a:t>Verwendung </a:t>
            </a:r>
            <a:r>
              <a:rPr lang="de-DE" sz="1600" dirty="0" smtClean="0">
                <a:solidFill>
                  <a:srgbClr val="5B6B6A"/>
                </a:solidFill>
                <a:latin typeface="Calibri" charset="0"/>
              </a:rPr>
              <a:t>von Leichter </a:t>
            </a:r>
            <a:r>
              <a:rPr lang="de-DE" sz="1600" dirty="0">
                <a:solidFill>
                  <a:srgbClr val="5B6B6A"/>
                </a:solidFill>
                <a:latin typeface="Calibri" charset="0"/>
              </a:rPr>
              <a:t>Sprache</a:t>
            </a:r>
          </a:p>
          <a:p>
            <a:pPr algn="just">
              <a:spcBef>
                <a:spcPts val="0"/>
              </a:spcBef>
              <a:spcAft>
                <a:spcPts val="600"/>
              </a:spcAft>
            </a:pPr>
            <a:r>
              <a:rPr lang="de-DE" sz="1600" dirty="0">
                <a:solidFill>
                  <a:srgbClr val="5B6B6A"/>
                </a:solidFill>
                <a:latin typeface="Calibri" charset="0"/>
              </a:rPr>
              <a:t>Informationen strukturieren</a:t>
            </a:r>
          </a:p>
          <a:p>
            <a:pPr algn="just">
              <a:spcBef>
                <a:spcPts val="0"/>
              </a:spcBef>
              <a:spcAft>
                <a:spcPts val="600"/>
              </a:spcAft>
            </a:pPr>
            <a:r>
              <a:rPr lang="de-DE" sz="1600" dirty="0">
                <a:solidFill>
                  <a:srgbClr val="5B6B6A"/>
                </a:solidFill>
                <a:latin typeface="Calibri" charset="0"/>
              </a:rPr>
              <a:t>Anwendung spezieller Gesprächstechniken</a:t>
            </a:r>
          </a:p>
          <a:p>
            <a:pPr algn="just">
              <a:spcBef>
                <a:spcPts val="0"/>
              </a:spcBef>
              <a:spcAft>
                <a:spcPts val="600"/>
              </a:spcAft>
            </a:pPr>
            <a:endParaRPr lang="de-DE" sz="1600" dirty="0">
              <a:solidFill>
                <a:srgbClr val="5B6B6A"/>
              </a:solidFill>
              <a:latin typeface="Calibri" charset="0"/>
            </a:endParaRPr>
          </a:p>
          <a:p>
            <a:pPr marL="0" indent="0" algn="just">
              <a:spcBef>
                <a:spcPts val="0"/>
              </a:spcBef>
              <a:spcAft>
                <a:spcPts val="600"/>
              </a:spcAft>
              <a:buNone/>
            </a:pPr>
            <a:endParaRPr lang="de-DE" sz="1600" dirty="0">
              <a:solidFill>
                <a:srgbClr val="5B6B6A"/>
              </a:solidFill>
              <a:latin typeface="Calibri" charset="0"/>
            </a:endParaRPr>
          </a:p>
        </p:txBody>
      </p:sp>
      <p:sp>
        <p:nvSpPr>
          <p:cNvPr id="6" name="Inhaltsplatzhalter 2">
            <a:extLst>
              <a:ext uri="{FF2B5EF4-FFF2-40B4-BE49-F238E27FC236}">
                <a16:creationId xmlns:a16="http://schemas.microsoft.com/office/drawing/2014/main" id="{635AD881-E12E-4C87-8DD0-BB6181B2BC54}"/>
              </a:ext>
            </a:extLst>
          </p:cNvPr>
          <p:cNvSpPr txBox="1">
            <a:spLocks/>
          </p:cNvSpPr>
          <p:nvPr/>
        </p:nvSpPr>
        <p:spPr>
          <a:xfrm>
            <a:off x="4932040" y="4537720"/>
            <a:ext cx="3681031" cy="339080"/>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r>
              <a:rPr lang="de-DE" sz="1000" dirty="0" smtClean="0">
                <a:solidFill>
                  <a:srgbClr val="5B6B6A"/>
                </a:solidFill>
                <a:latin typeface="Calibri" charset="0"/>
              </a:rPr>
              <a:t>(Boardman </a:t>
            </a:r>
            <a:r>
              <a:rPr lang="de-DE" sz="1000" dirty="0">
                <a:solidFill>
                  <a:srgbClr val="5B6B6A"/>
                </a:solidFill>
                <a:latin typeface="Calibri" charset="0"/>
              </a:rPr>
              <a:t>et al. </a:t>
            </a:r>
            <a:r>
              <a:rPr lang="de-DE" sz="1000" dirty="0" smtClean="0">
                <a:solidFill>
                  <a:srgbClr val="5B6B6A"/>
                </a:solidFill>
                <a:latin typeface="Calibri" charset="0"/>
              </a:rPr>
              <a:t>2014</a:t>
            </a:r>
            <a:r>
              <a:rPr lang="de-DE" sz="1000" dirty="0">
                <a:solidFill>
                  <a:srgbClr val="5B6B6A"/>
                </a:solidFill>
                <a:latin typeface="Calibri" charset="0"/>
              </a:rPr>
              <a:t>, </a:t>
            </a:r>
            <a:r>
              <a:rPr lang="de-DE" sz="1000" dirty="0" err="1">
                <a:solidFill>
                  <a:srgbClr val="5B6B6A"/>
                </a:solidFill>
                <a:latin typeface="Calibri" charset="0"/>
              </a:rPr>
              <a:t>Brega</a:t>
            </a:r>
            <a:r>
              <a:rPr lang="de-DE" sz="1000" dirty="0">
                <a:solidFill>
                  <a:srgbClr val="5B6B6A"/>
                </a:solidFill>
                <a:latin typeface="Calibri" charset="0"/>
              </a:rPr>
              <a:t> et al. 2015, </a:t>
            </a:r>
            <a:r>
              <a:rPr lang="de-DE" sz="1000" dirty="0" err="1">
                <a:solidFill>
                  <a:srgbClr val="5B6B6A"/>
                </a:solidFill>
                <a:latin typeface="Calibri" charset="0"/>
              </a:rPr>
              <a:t>Gross</a:t>
            </a:r>
            <a:r>
              <a:rPr lang="de-DE" sz="1000" dirty="0">
                <a:solidFill>
                  <a:srgbClr val="5B6B6A"/>
                </a:solidFill>
                <a:latin typeface="Calibri" charset="0"/>
              </a:rPr>
              <a:t> </a:t>
            </a:r>
            <a:r>
              <a:rPr lang="de-DE" sz="1000" dirty="0" smtClean="0">
                <a:solidFill>
                  <a:srgbClr val="5B6B6A"/>
                </a:solidFill>
                <a:latin typeface="Calibri" charset="0"/>
              </a:rPr>
              <a:t>2019, </a:t>
            </a:r>
            <a:r>
              <a:rPr lang="de-DE" sz="1000" dirty="0">
                <a:solidFill>
                  <a:srgbClr val="5B6B6A"/>
                </a:solidFill>
                <a:latin typeface="Calibri" charset="0"/>
              </a:rPr>
              <a:t>ÖPGK 2021)</a:t>
            </a:r>
          </a:p>
        </p:txBody>
      </p:sp>
      <p:sp>
        <p:nvSpPr>
          <p:cNvPr id="7" name="Textfeld 6"/>
          <p:cNvSpPr txBox="1"/>
          <p:nvPr/>
        </p:nvSpPr>
        <p:spPr>
          <a:xfrm>
            <a:off x="899592" y="626566"/>
            <a:ext cx="1440160"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a:solidFill>
                  <a:schemeClr val="bg1"/>
                </a:solidFill>
                <a:cs typeface="TheSansOffice"/>
              </a:rPr>
              <a:t>Wichtige Aspekte</a:t>
            </a:r>
          </a:p>
        </p:txBody>
      </p:sp>
    </p:spTree>
    <p:extLst>
      <p:ext uri="{BB962C8B-B14F-4D97-AF65-F5344CB8AC3E}">
        <p14:creationId xmlns:p14="http://schemas.microsoft.com/office/powerpoint/2010/main" val="22813118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395288" y="150490"/>
            <a:ext cx="5760888"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Gesundheitskompetente Kommunikation</a:t>
            </a:r>
          </a:p>
        </p:txBody>
      </p:sp>
      <p:sp>
        <p:nvSpPr>
          <p:cNvPr id="9" name="Rechteck: abgerundete Ecken 4">
            <a:extLst>
              <a:ext uri="{FF2B5EF4-FFF2-40B4-BE49-F238E27FC236}">
                <a16:creationId xmlns:a16="http://schemas.microsoft.com/office/drawing/2014/main" id="{5C093975-CFC0-4E55-80BD-5745BD6ECBC8}"/>
              </a:ext>
            </a:extLst>
          </p:cNvPr>
          <p:cNvSpPr/>
          <p:nvPr/>
        </p:nvSpPr>
        <p:spPr>
          <a:xfrm>
            <a:off x="207478" y="1996480"/>
            <a:ext cx="8777165" cy="2952328"/>
          </a:xfrm>
          <a:prstGeom prst="roundRect">
            <a:avLst>
              <a:gd name="adj" fmla="val 4869"/>
            </a:avLst>
          </a:prstGeom>
          <a:solidFill>
            <a:schemeClr val="bg1"/>
          </a:solidFill>
          <a:ln w="19050">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t" anchorCtr="0"/>
          <a:lstStyle/>
          <a:p>
            <a:pPr marL="360363" lvl="1">
              <a:spcBef>
                <a:spcPts val="0"/>
              </a:spcBef>
              <a:spcAft>
                <a:spcPts val="0"/>
              </a:spcAft>
              <a:defRPr/>
            </a:pPr>
            <a:r>
              <a:rPr lang="de-DE" sz="1600" b="1" dirty="0">
                <a:solidFill>
                  <a:srgbClr val="5B6B6A"/>
                </a:solidFill>
              </a:rPr>
              <a:t>	Ziel:</a:t>
            </a:r>
            <a:r>
              <a:rPr lang="de-DE" sz="1600" dirty="0">
                <a:solidFill>
                  <a:srgbClr val="5B6B6A"/>
                </a:solidFill>
              </a:rPr>
              <a:t> Gesundheitsinformationen verständlich vermitteln</a:t>
            </a:r>
          </a:p>
          <a:p>
            <a:pPr marL="360363" marR="0" lvl="1" algn="l" defTabSz="457200" rtl="0" eaLnBrk="0" fontAlgn="base" latinLnBrk="0" hangingPunct="0">
              <a:lnSpc>
                <a:spcPct val="100000"/>
              </a:lnSpc>
              <a:spcBef>
                <a:spcPts val="0"/>
              </a:spcBef>
              <a:spcAft>
                <a:spcPts val="0"/>
              </a:spcAft>
              <a:buClrTx/>
              <a:buSzTx/>
              <a:tabLst/>
              <a:defRPr/>
            </a:pPr>
            <a:endParaRPr lang="de-DE" sz="1100" b="1" dirty="0">
              <a:solidFill>
                <a:srgbClr val="5B6B6A"/>
              </a:solidFill>
            </a:endParaRPr>
          </a:p>
          <a:p>
            <a:pPr marL="360363" marR="0" lvl="1" algn="l" defTabSz="457200" rtl="0" eaLnBrk="0" fontAlgn="base" latinLnBrk="0" hangingPunct="0">
              <a:lnSpc>
                <a:spcPct val="100000"/>
              </a:lnSpc>
              <a:spcBef>
                <a:spcPts val="0"/>
              </a:spcBef>
              <a:spcAft>
                <a:spcPts val="0"/>
              </a:spcAft>
              <a:buClrTx/>
              <a:buSzTx/>
              <a:tabLst/>
              <a:defRPr/>
            </a:pPr>
            <a:r>
              <a:rPr lang="de-DE" sz="1600" b="1" dirty="0">
                <a:solidFill>
                  <a:srgbClr val="5B6B6A"/>
                </a:solidFill>
              </a:rPr>
              <a:t>	</a:t>
            </a:r>
            <a:r>
              <a:rPr lang="de-DE" sz="1600" b="1" dirty="0" smtClean="0">
                <a:solidFill>
                  <a:srgbClr val="5B6B6A"/>
                </a:solidFill>
              </a:rPr>
              <a:t>Umsetzung</a:t>
            </a:r>
            <a:r>
              <a:rPr lang="de-DE" sz="1600" b="1" dirty="0">
                <a:solidFill>
                  <a:srgbClr val="5B6B6A"/>
                </a:solidFill>
              </a:rPr>
              <a:t>:</a:t>
            </a:r>
            <a:r>
              <a:rPr lang="de-DE" sz="1600" dirty="0">
                <a:solidFill>
                  <a:srgbClr val="5B6B6A"/>
                </a:solidFill>
              </a:rPr>
              <a:t> </a:t>
            </a:r>
          </a:p>
          <a:p>
            <a:pPr marL="939563" lvl="3" indent="-228600">
              <a:spcAft>
                <a:spcPts val="0"/>
              </a:spcAft>
              <a:buFont typeface="+mj-lt"/>
              <a:buAutoNum type="arabicPeriod"/>
              <a:defRPr/>
            </a:pPr>
            <a:r>
              <a:rPr lang="de-DE" sz="1600" dirty="0">
                <a:solidFill>
                  <a:srgbClr val="5B6B6A"/>
                </a:solidFill>
              </a:rPr>
              <a:t>An den Wissensstand der </a:t>
            </a:r>
            <a:r>
              <a:rPr lang="de-DE" sz="1600" dirty="0" smtClean="0">
                <a:solidFill>
                  <a:srgbClr val="5B6B6A"/>
                </a:solidFill>
              </a:rPr>
              <a:t>Klient*innen </a:t>
            </a:r>
            <a:r>
              <a:rPr lang="de-DE" sz="1600" dirty="0">
                <a:solidFill>
                  <a:srgbClr val="5B6B6A"/>
                </a:solidFill>
              </a:rPr>
              <a:t>anknüpfen</a:t>
            </a:r>
          </a:p>
          <a:p>
            <a:pPr marL="939563" lvl="3" indent="-228600">
              <a:spcAft>
                <a:spcPts val="0"/>
              </a:spcAft>
              <a:buFont typeface="+mj-lt"/>
              <a:buAutoNum type="arabicPeriod"/>
              <a:defRPr/>
            </a:pPr>
            <a:r>
              <a:rPr lang="de-DE" sz="1600" dirty="0">
                <a:solidFill>
                  <a:srgbClr val="5B6B6A"/>
                </a:solidFill>
              </a:rPr>
              <a:t>Informationen häppchenweise vermitteln </a:t>
            </a:r>
          </a:p>
          <a:p>
            <a:pPr marL="939563" lvl="3" indent="-228600">
              <a:spcAft>
                <a:spcPts val="0"/>
              </a:spcAft>
              <a:buFont typeface="+mj-lt"/>
              <a:buAutoNum type="arabicPeriod"/>
              <a:defRPr/>
            </a:pPr>
            <a:r>
              <a:rPr lang="de-DE" sz="1600" dirty="0">
                <a:solidFill>
                  <a:srgbClr val="5B6B6A"/>
                </a:solidFill>
              </a:rPr>
              <a:t>Sicherstellen, dass die Informationen richtig verstanden </a:t>
            </a:r>
            <a:r>
              <a:rPr lang="de-DE" sz="1600" dirty="0" smtClean="0">
                <a:solidFill>
                  <a:srgbClr val="5B6B6A"/>
                </a:solidFill>
              </a:rPr>
              <a:t>wurden</a:t>
            </a:r>
          </a:p>
          <a:p>
            <a:pPr marL="253763" lvl="2">
              <a:spcAft>
                <a:spcPts val="0"/>
              </a:spcAft>
              <a:defRPr/>
            </a:pPr>
            <a:endParaRPr lang="de-DE" sz="1100" b="1" dirty="0" smtClean="0">
              <a:solidFill>
                <a:srgbClr val="5B6B6A"/>
              </a:solidFill>
            </a:endParaRPr>
          </a:p>
          <a:p>
            <a:pPr marL="253763" lvl="2">
              <a:spcAft>
                <a:spcPts val="0"/>
              </a:spcAft>
              <a:defRPr/>
            </a:pPr>
            <a:r>
              <a:rPr lang="de-DE" sz="1600" b="1" dirty="0" smtClean="0">
                <a:solidFill>
                  <a:srgbClr val="5B6B6A"/>
                </a:solidFill>
              </a:rPr>
              <a:t>	Vorteile </a:t>
            </a:r>
            <a:r>
              <a:rPr lang="de-DE" sz="1600" b="1" dirty="0">
                <a:solidFill>
                  <a:srgbClr val="5B6B6A"/>
                </a:solidFill>
              </a:rPr>
              <a:t>der Gesprächstechnik:</a:t>
            </a:r>
            <a:r>
              <a:rPr lang="de-DE" sz="1600" dirty="0">
                <a:solidFill>
                  <a:srgbClr val="5B6B6A"/>
                </a:solidFill>
              </a:rPr>
              <a:t> </a:t>
            </a:r>
          </a:p>
          <a:p>
            <a:pPr marL="995363" lvl="3" indent="-284400">
              <a:spcAft>
                <a:spcPts val="0"/>
              </a:spcAft>
              <a:buFont typeface="Arial" panose="020B0604020202020204" pitchFamily="34" charset="0"/>
              <a:buChar char="•"/>
              <a:defRPr/>
            </a:pPr>
            <a:r>
              <a:rPr lang="de-DE" sz="1600" dirty="0" smtClean="0">
                <a:solidFill>
                  <a:srgbClr val="5B6B6A"/>
                </a:solidFill>
              </a:rPr>
              <a:t>Setzt </a:t>
            </a:r>
            <a:r>
              <a:rPr lang="de-DE" sz="1600" dirty="0">
                <a:solidFill>
                  <a:srgbClr val="5B6B6A"/>
                </a:solidFill>
              </a:rPr>
              <a:t>an Herausforderungen des Arbeitsalltags von Gesundheitsberufen an</a:t>
            </a:r>
          </a:p>
          <a:p>
            <a:pPr marL="995363" lvl="3" indent="-284400">
              <a:spcAft>
                <a:spcPts val="0"/>
              </a:spcAft>
              <a:buFont typeface="Arial" panose="020B0604020202020204" pitchFamily="34" charset="0"/>
              <a:buChar char="•"/>
              <a:defRPr/>
            </a:pPr>
            <a:r>
              <a:rPr lang="de-DE" sz="1600" dirty="0" smtClean="0">
                <a:solidFill>
                  <a:srgbClr val="5B6B6A"/>
                </a:solidFill>
              </a:rPr>
              <a:t>Spezifisch </a:t>
            </a:r>
            <a:r>
              <a:rPr lang="de-DE" sz="1600" dirty="0">
                <a:solidFill>
                  <a:srgbClr val="5B6B6A"/>
                </a:solidFill>
              </a:rPr>
              <a:t>auf Gesprächsführung mit </a:t>
            </a:r>
            <a:r>
              <a:rPr lang="de-DE" sz="1600" dirty="0" smtClean="0">
                <a:solidFill>
                  <a:srgbClr val="5B6B6A"/>
                </a:solidFill>
              </a:rPr>
              <a:t>Klient*innen </a:t>
            </a:r>
            <a:r>
              <a:rPr lang="de-DE" sz="1600" dirty="0">
                <a:solidFill>
                  <a:srgbClr val="5B6B6A"/>
                </a:solidFill>
              </a:rPr>
              <a:t>ausgerichtet</a:t>
            </a:r>
          </a:p>
          <a:p>
            <a:pPr marL="995363" lvl="3" indent="-284400">
              <a:spcAft>
                <a:spcPts val="0"/>
              </a:spcAft>
              <a:buFont typeface="Arial" panose="020B0604020202020204" pitchFamily="34" charset="0"/>
              <a:buChar char="•"/>
              <a:defRPr/>
            </a:pPr>
            <a:r>
              <a:rPr lang="de-DE" sz="1600" dirty="0" smtClean="0">
                <a:solidFill>
                  <a:srgbClr val="5B6B6A"/>
                </a:solidFill>
              </a:rPr>
              <a:t>Empfohlene</a:t>
            </a:r>
            <a:r>
              <a:rPr lang="de-DE" sz="1600" dirty="0">
                <a:solidFill>
                  <a:srgbClr val="5B6B6A"/>
                </a:solidFill>
              </a:rPr>
              <a:t>, evidenzbasierte Standards für die Gestaltung gesundheitskompetenter Kommunikation</a:t>
            </a:r>
          </a:p>
          <a:p>
            <a:pPr marL="0" marR="0" lvl="1" algn="l" defTabSz="457200" rtl="0" eaLnBrk="0" fontAlgn="base" latinLnBrk="0" hangingPunct="0">
              <a:lnSpc>
                <a:spcPct val="100000"/>
              </a:lnSpc>
              <a:spcBef>
                <a:spcPct val="0"/>
              </a:spcBef>
              <a:spcAft>
                <a:spcPts val="1200"/>
              </a:spcAft>
              <a:buClrTx/>
              <a:buSzTx/>
              <a:tabLst/>
              <a:defRPr/>
            </a:pPr>
            <a:endParaRPr lang="de-DE" sz="1600" dirty="0">
              <a:solidFill>
                <a:srgbClr val="5B6B6A"/>
              </a:solidFill>
            </a:endParaRPr>
          </a:p>
          <a:p>
            <a:pPr marL="285750" marR="0" lvl="1" indent="-285750" algn="l" defTabSz="457200" rtl="0" eaLnBrk="0" fontAlgn="base" latinLnBrk="0" hangingPunct="0">
              <a:lnSpc>
                <a:spcPct val="100000"/>
              </a:lnSpc>
              <a:spcBef>
                <a:spcPct val="0"/>
              </a:spcBef>
              <a:spcAft>
                <a:spcPts val="1200"/>
              </a:spcAft>
              <a:buClrTx/>
              <a:buSzTx/>
              <a:buFont typeface="Arial" panose="020B0604020202020204" pitchFamily="34" charset="0"/>
              <a:buChar char="•"/>
              <a:tabLst/>
              <a:defRPr/>
            </a:pPr>
            <a:endParaRPr lang="de-DE" sz="1600" dirty="0">
              <a:solidFill>
                <a:srgbClr val="5B6B6A"/>
              </a:solidFill>
            </a:endParaRPr>
          </a:p>
        </p:txBody>
      </p:sp>
      <p:pic>
        <p:nvPicPr>
          <p:cNvPr id="19" name="Grafik 18" descr="Auswerfen mit einfarbiger Füllung">
            <a:extLst>
              <a:ext uri="{FF2B5EF4-FFF2-40B4-BE49-F238E27FC236}">
                <a16:creationId xmlns:a16="http://schemas.microsoft.com/office/drawing/2014/main" id="{BF433698-3A24-4680-8B45-FFF549ED62E3}"/>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rot="5400000">
            <a:off x="354745" y="2486931"/>
            <a:ext cx="321822" cy="321822"/>
          </a:xfrm>
          <a:prstGeom prst="rect">
            <a:avLst/>
          </a:prstGeom>
        </p:spPr>
      </p:pic>
      <p:pic>
        <p:nvPicPr>
          <p:cNvPr id="20" name="Grafik 19" descr="Volltreffer mit einfarbiger Füllu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9779" y="2006324"/>
            <a:ext cx="411755" cy="411755"/>
          </a:xfrm>
          <a:prstGeom prst="rect">
            <a:avLst/>
          </a:prstGeom>
        </p:spPr>
      </p:pic>
      <p:sp>
        <p:nvSpPr>
          <p:cNvPr id="11" name="Textfeld 10"/>
          <p:cNvSpPr txBox="1"/>
          <p:nvPr/>
        </p:nvSpPr>
        <p:spPr>
          <a:xfrm>
            <a:off x="899592" y="626566"/>
            <a:ext cx="2880320"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dirty="0">
                <a:solidFill>
                  <a:schemeClr val="bg1"/>
                </a:solidFill>
                <a:cs typeface="TheSansOffice"/>
              </a:rPr>
              <a:t>Gesprächstechnik „Kom-Two-Three“</a:t>
            </a:r>
          </a:p>
        </p:txBody>
      </p:sp>
      <p:sp>
        <p:nvSpPr>
          <p:cNvPr id="13" name="Abgerundetes Rechteck 12"/>
          <p:cNvSpPr/>
          <p:nvPr/>
        </p:nvSpPr>
        <p:spPr>
          <a:xfrm>
            <a:off x="207478" y="1292993"/>
            <a:ext cx="8777165" cy="648072"/>
          </a:xfrm>
          <a:prstGeom prst="roundRect">
            <a:avLst>
              <a:gd name="adj" fmla="val 24967"/>
            </a:avLst>
          </a:prstGeom>
          <a:solidFill>
            <a:schemeClr val="bg1"/>
          </a:solidFill>
          <a:ln w="12700">
            <a:noFill/>
            <a:prstDash val="solid"/>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1200"/>
              </a:spcAft>
            </a:pPr>
            <a:r>
              <a:rPr lang="de-DE" sz="1600" b="1" dirty="0">
                <a:solidFill>
                  <a:srgbClr val="5B6B6A"/>
                </a:solidFill>
              </a:rPr>
              <a:t>Gesprächstechnik „Kom-Two-Three“</a:t>
            </a:r>
          </a:p>
        </p:txBody>
      </p:sp>
      <p:pic>
        <p:nvPicPr>
          <p:cNvPr id="10" name="Grafik 9" descr="Daumen hoch-Zeichen mit einfarbiger Füllung"/>
          <p:cNvPicPr/>
          <p:nvPr/>
        </p:nvPicPr>
        <p:blipFill>
          <a:blip r:embed="rId6" cstate="print">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tretch>
            <a:fillRect/>
          </a:stretch>
        </p:blipFill>
        <p:spPr>
          <a:xfrm>
            <a:off x="359467" y="3574507"/>
            <a:ext cx="309245" cy="304273"/>
          </a:xfrm>
          <a:prstGeom prst="rect">
            <a:avLst/>
          </a:prstGeom>
        </p:spPr>
      </p:pic>
    </p:spTree>
    <p:extLst>
      <p:ext uri="{BB962C8B-B14F-4D97-AF65-F5344CB8AC3E}">
        <p14:creationId xmlns:p14="http://schemas.microsoft.com/office/powerpoint/2010/main" val="20786555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2">
            <a:extLst>
              <a:ext uri="{FF2B5EF4-FFF2-40B4-BE49-F238E27FC236}">
                <a16:creationId xmlns:a16="http://schemas.microsoft.com/office/drawing/2014/main" id="{D0EE704A-A072-48D9-89BB-663020E23C71}"/>
              </a:ext>
            </a:extLst>
          </p:cNvPr>
          <p:cNvSpPr txBox="1">
            <a:spLocks/>
          </p:cNvSpPr>
          <p:nvPr/>
        </p:nvSpPr>
        <p:spPr>
          <a:xfrm>
            <a:off x="395240" y="2726061"/>
            <a:ext cx="8497193" cy="2419027"/>
          </a:xfrm>
          <a:prstGeom prst="rect">
            <a:avLst/>
          </a:prstGeom>
          <a:solidFill>
            <a:srgbClr val="E7E9E9"/>
          </a:solid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600"/>
              </a:spcAft>
              <a:buNone/>
            </a:pPr>
            <a:r>
              <a:rPr lang="de-DE" sz="1600" dirty="0">
                <a:solidFill>
                  <a:srgbClr val="5B6B6A"/>
                </a:solidFill>
                <a:latin typeface="Calibri" charset="0"/>
              </a:rPr>
              <a:t>Rollenspiel: </a:t>
            </a:r>
          </a:p>
          <a:p>
            <a:pPr marL="0" indent="0" algn="ctr">
              <a:spcBef>
                <a:spcPts val="0"/>
              </a:spcBef>
              <a:spcAft>
                <a:spcPts val="600"/>
              </a:spcAft>
              <a:buNone/>
            </a:pPr>
            <a:r>
              <a:rPr lang="de-DE" sz="1600" dirty="0">
                <a:solidFill>
                  <a:srgbClr val="5B6B6A"/>
                </a:solidFill>
                <a:latin typeface="Calibri" charset="0"/>
              </a:rPr>
              <a:t>Überlegen Sie sich </a:t>
            </a:r>
            <a:r>
              <a:rPr lang="de-DE" sz="1600" dirty="0" smtClean="0">
                <a:solidFill>
                  <a:srgbClr val="5B6B6A"/>
                </a:solidFill>
                <a:latin typeface="Calibri" charset="0"/>
              </a:rPr>
              <a:t>ein Gesundheitsthema für </a:t>
            </a:r>
            <a:r>
              <a:rPr lang="de-DE" sz="1600" dirty="0">
                <a:solidFill>
                  <a:srgbClr val="5B6B6A"/>
                </a:solidFill>
                <a:latin typeface="Calibri" charset="0"/>
              </a:rPr>
              <a:t>Frau M., </a:t>
            </a:r>
            <a:r>
              <a:rPr lang="de-DE" sz="1600" dirty="0" smtClean="0">
                <a:solidFill>
                  <a:srgbClr val="5B6B6A"/>
                </a:solidFill>
                <a:latin typeface="Calibri" charset="0"/>
              </a:rPr>
              <a:t>das Ihnen im Arbeitsalltag mit Klient*innen begegnet</a:t>
            </a:r>
            <a:r>
              <a:rPr lang="de-DE" sz="1600" dirty="0">
                <a:solidFill>
                  <a:srgbClr val="5B6B6A"/>
                </a:solidFill>
                <a:latin typeface="Calibri" charset="0"/>
              </a:rPr>
              <a:t>. Üben Sie in Tandems, wie Sie den aktuellen Wissenstand von Frau M. </a:t>
            </a:r>
            <a:r>
              <a:rPr lang="de-DE" sz="1600" dirty="0" smtClean="0">
                <a:solidFill>
                  <a:srgbClr val="5B6B6A"/>
                </a:solidFill>
                <a:latin typeface="Calibri" charset="0"/>
              </a:rPr>
              <a:t>zu Ihrem </a:t>
            </a:r>
            <a:r>
              <a:rPr lang="de-DE" sz="1600" dirty="0">
                <a:solidFill>
                  <a:srgbClr val="5B6B6A"/>
                </a:solidFill>
                <a:latin typeface="Calibri" charset="0"/>
              </a:rPr>
              <a:t>ausgewählten Gesundheitsthema ermitteln.  </a:t>
            </a:r>
          </a:p>
          <a:p>
            <a:pPr marL="0" indent="0" algn="ctr">
              <a:spcBef>
                <a:spcPts val="0"/>
              </a:spcBef>
              <a:spcAft>
                <a:spcPts val="600"/>
              </a:spcAft>
              <a:buNone/>
            </a:pPr>
            <a:endParaRPr lang="de-DE" sz="800" dirty="0">
              <a:solidFill>
                <a:srgbClr val="5B6B6A"/>
              </a:solidFill>
              <a:latin typeface="Calibri" charset="0"/>
            </a:endParaRPr>
          </a:p>
          <a:p>
            <a:pPr marL="0" indent="0" algn="ctr">
              <a:spcBef>
                <a:spcPts val="0"/>
              </a:spcBef>
              <a:spcAft>
                <a:spcPts val="600"/>
              </a:spcAft>
              <a:buNone/>
            </a:pPr>
            <a:r>
              <a:rPr lang="de-DE" sz="1600" dirty="0">
                <a:solidFill>
                  <a:srgbClr val="5B6B6A"/>
                </a:solidFill>
                <a:latin typeface="Calibri" charset="0"/>
              </a:rPr>
              <a:t>Nutzen Sie dafür die Tipps auf dem Handzettel „Gesundheitskompetente Kommunikation“.</a:t>
            </a:r>
          </a:p>
          <a:p>
            <a:pPr marL="0" indent="0" algn="ctr">
              <a:spcBef>
                <a:spcPts val="0"/>
              </a:spcBef>
              <a:spcAft>
                <a:spcPts val="600"/>
              </a:spcAft>
              <a:buNone/>
            </a:pPr>
            <a:endParaRPr lang="de-DE" sz="900" dirty="0">
              <a:solidFill>
                <a:srgbClr val="5B6B6A"/>
              </a:solidFill>
              <a:latin typeface="Calibri" charset="0"/>
            </a:endParaRPr>
          </a:p>
          <a:p>
            <a:pPr marL="0" indent="0" algn="ctr">
              <a:spcBef>
                <a:spcPts val="0"/>
              </a:spcBef>
              <a:spcAft>
                <a:spcPts val="600"/>
              </a:spcAft>
              <a:buNone/>
            </a:pPr>
            <a:r>
              <a:rPr lang="de-DE" sz="1600" dirty="0" smtClean="0">
                <a:solidFill>
                  <a:srgbClr val="5B6B6A"/>
                </a:solidFill>
                <a:latin typeface="Calibri" charset="0"/>
              </a:rPr>
              <a:t>Übungszeit: 10 </a:t>
            </a:r>
            <a:r>
              <a:rPr lang="de-DE" sz="1600" dirty="0">
                <a:solidFill>
                  <a:srgbClr val="5B6B6A"/>
                </a:solidFill>
                <a:latin typeface="Calibri" charset="0"/>
              </a:rPr>
              <a:t>Minuten</a:t>
            </a:r>
          </a:p>
          <a:p>
            <a:pPr marL="0" indent="0" algn="ctr">
              <a:spcBef>
                <a:spcPts val="0"/>
              </a:spcBef>
              <a:spcAft>
                <a:spcPts val="600"/>
              </a:spcAft>
              <a:buNone/>
            </a:pPr>
            <a:endParaRPr lang="de-DE" sz="1600" dirty="0">
              <a:solidFill>
                <a:srgbClr val="5B6B6A"/>
              </a:solidFill>
              <a:latin typeface="Calibri" charset="0"/>
            </a:endParaRPr>
          </a:p>
        </p:txBody>
      </p:sp>
      <p:sp>
        <p:nvSpPr>
          <p:cNvPr id="7" name="Textfeld 6"/>
          <p:cNvSpPr txBox="1"/>
          <p:nvPr/>
        </p:nvSpPr>
        <p:spPr>
          <a:xfrm>
            <a:off x="395288" y="150490"/>
            <a:ext cx="5832896"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Gesundheitskompetente Kommunikation</a:t>
            </a:r>
          </a:p>
        </p:txBody>
      </p:sp>
      <p:sp>
        <p:nvSpPr>
          <p:cNvPr id="11" name="Textfeld 10"/>
          <p:cNvSpPr txBox="1"/>
          <p:nvPr/>
        </p:nvSpPr>
        <p:spPr>
          <a:xfrm>
            <a:off x="899592" y="626566"/>
            <a:ext cx="3600400"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dirty="0">
                <a:solidFill>
                  <a:schemeClr val="bg1"/>
                </a:solidFill>
                <a:cs typeface="TheSansOffice"/>
              </a:rPr>
              <a:t>Gesprächstechnik „Kom-Two-Three“ – Übung 1</a:t>
            </a:r>
          </a:p>
        </p:txBody>
      </p:sp>
      <p:sp>
        <p:nvSpPr>
          <p:cNvPr id="6" name="Inhaltsplatzhalter 2">
            <a:extLst>
              <a:ext uri="{FF2B5EF4-FFF2-40B4-BE49-F238E27FC236}">
                <a16:creationId xmlns:a16="http://schemas.microsoft.com/office/drawing/2014/main" id="{D0EE704A-A072-48D9-89BB-663020E23C71}"/>
              </a:ext>
            </a:extLst>
          </p:cNvPr>
          <p:cNvSpPr txBox="1">
            <a:spLocks/>
          </p:cNvSpPr>
          <p:nvPr/>
        </p:nvSpPr>
        <p:spPr>
          <a:xfrm>
            <a:off x="397657" y="1517787"/>
            <a:ext cx="8396675" cy="1129952"/>
          </a:xfrm>
          <a:prstGeom prst="rect">
            <a:avLst/>
          </a:prstGeom>
          <a:solidFill>
            <a:schemeClr val="accent3">
              <a:lumMod val="40000"/>
              <a:lumOff val="60000"/>
            </a:schemeClr>
          </a:solidFill>
        </p:spPr>
        <p:txBody>
          <a:bodyPr anchor="ctr" anchorCtr="0">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r>
              <a:rPr lang="de-DE" sz="1600" b="1" dirty="0">
                <a:solidFill>
                  <a:srgbClr val="5B6B6A"/>
                </a:solidFill>
                <a:latin typeface="Calibri" charset="0"/>
              </a:rPr>
              <a:t>Stellen Sie sich vor, dass eine neue </a:t>
            </a:r>
            <a:r>
              <a:rPr lang="de-DE" sz="1600" b="1" dirty="0" smtClean="0">
                <a:solidFill>
                  <a:srgbClr val="5B6B6A"/>
                </a:solidFill>
                <a:latin typeface="Calibri" charset="0"/>
              </a:rPr>
              <a:t>Klientin </a:t>
            </a:r>
            <a:r>
              <a:rPr lang="de-DE" sz="1600" b="1" dirty="0">
                <a:solidFill>
                  <a:srgbClr val="5B6B6A"/>
                </a:solidFill>
                <a:latin typeface="Calibri" charset="0"/>
              </a:rPr>
              <a:t>(Frau M</a:t>
            </a:r>
            <a:r>
              <a:rPr lang="de-DE" sz="1600" b="1" dirty="0" smtClean="0">
                <a:solidFill>
                  <a:srgbClr val="5B6B6A"/>
                </a:solidFill>
                <a:latin typeface="Calibri" charset="0"/>
              </a:rPr>
              <a:t>.) in Ihre Einrichtung kommt. </a:t>
            </a:r>
            <a:r>
              <a:rPr lang="de-DE" sz="1600" b="1" dirty="0">
                <a:solidFill>
                  <a:srgbClr val="5B6B6A"/>
                </a:solidFill>
                <a:latin typeface="Calibri" charset="0"/>
              </a:rPr>
              <a:t>Zunächst wollen Sie erfahren, wie der aktuelle Wissenstand von Frau M. bezüglich </a:t>
            </a:r>
            <a:r>
              <a:rPr lang="de-DE" sz="1600" b="1" dirty="0" smtClean="0">
                <a:solidFill>
                  <a:srgbClr val="5B6B6A"/>
                </a:solidFill>
                <a:latin typeface="Calibri" charset="0"/>
              </a:rPr>
              <a:t>eines Gesundheitsthemas (z. B. Erkrankung, Therapie, Ernährung, Bewegung) </a:t>
            </a:r>
            <a:r>
              <a:rPr lang="de-DE" sz="1600" b="1" dirty="0">
                <a:solidFill>
                  <a:srgbClr val="5B6B6A"/>
                </a:solidFill>
                <a:latin typeface="Calibri" charset="0"/>
              </a:rPr>
              <a:t>ist.</a:t>
            </a:r>
          </a:p>
        </p:txBody>
      </p:sp>
      <p:sp>
        <p:nvSpPr>
          <p:cNvPr id="10" name="Freeform: Shape 527">
            <a:extLst>
              <a:ext uri="{FF2B5EF4-FFF2-40B4-BE49-F238E27FC236}">
                <a16:creationId xmlns:a16="http://schemas.microsoft.com/office/drawing/2014/main" id="{071FC59D-F745-8F47-B7C2-774417A01F49}"/>
              </a:ext>
            </a:extLst>
          </p:cNvPr>
          <p:cNvSpPr>
            <a:spLocks noChangeAspect="1"/>
          </p:cNvSpPr>
          <p:nvPr/>
        </p:nvSpPr>
        <p:spPr>
          <a:xfrm>
            <a:off x="3165302" y="4549787"/>
            <a:ext cx="438150" cy="438150"/>
          </a:xfrm>
          <a:custGeom>
            <a:avLst/>
            <a:gdLst>
              <a:gd name="connsiteX0" fmla="*/ 209550 w 438150"/>
              <a:gd name="connsiteY0" fmla="*/ 76200 h 438150"/>
              <a:gd name="connsiteX1" fmla="*/ 228600 w 438150"/>
              <a:gd name="connsiteY1" fmla="*/ 76200 h 438150"/>
              <a:gd name="connsiteX2" fmla="*/ 228600 w 438150"/>
              <a:gd name="connsiteY2" fmla="*/ 213608 h 438150"/>
              <a:gd name="connsiteX3" fmla="*/ 295313 w 438150"/>
              <a:gd name="connsiteY3" fmla="*/ 252517 h 438150"/>
              <a:gd name="connsiteX4" fmla="*/ 285712 w 438150"/>
              <a:gd name="connsiteY4" fmla="*/ 268976 h 438150"/>
              <a:gd name="connsiteX5" fmla="*/ 209550 w 438150"/>
              <a:gd name="connsiteY5" fmla="*/ 224542 h 438150"/>
              <a:gd name="connsiteX6" fmla="*/ 219075 w 438150"/>
              <a:gd name="connsiteY6" fmla="*/ 19050 h 438150"/>
              <a:gd name="connsiteX7" fmla="*/ 19050 w 438150"/>
              <a:gd name="connsiteY7" fmla="*/ 219075 h 438150"/>
              <a:gd name="connsiteX8" fmla="*/ 219075 w 438150"/>
              <a:gd name="connsiteY8" fmla="*/ 419100 h 438150"/>
              <a:gd name="connsiteX9" fmla="*/ 419100 w 438150"/>
              <a:gd name="connsiteY9" fmla="*/ 219075 h 438150"/>
              <a:gd name="connsiteX10" fmla="*/ 219075 w 438150"/>
              <a:gd name="connsiteY10" fmla="*/ 19050 h 438150"/>
              <a:gd name="connsiteX11" fmla="*/ 219075 w 438150"/>
              <a:gd name="connsiteY11" fmla="*/ 0 h 438150"/>
              <a:gd name="connsiteX12" fmla="*/ 438150 w 438150"/>
              <a:gd name="connsiteY12" fmla="*/ 219075 h 438150"/>
              <a:gd name="connsiteX13" fmla="*/ 219075 w 438150"/>
              <a:gd name="connsiteY13" fmla="*/ 438150 h 438150"/>
              <a:gd name="connsiteX14" fmla="*/ 0 w 438150"/>
              <a:gd name="connsiteY14" fmla="*/ 219075 h 438150"/>
              <a:gd name="connsiteX15" fmla="*/ 219075 w 438150"/>
              <a:gd name="connsiteY15" fmla="*/ 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8150" h="438150">
                <a:moveTo>
                  <a:pt x="209550" y="76200"/>
                </a:moveTo>
                <a:lnTo>
                  <a:pt x="228600" y="76200"/>
                </a:lnTo>
                <a:lnTo>
                  <a:pt x="228600" y="213608"/>
                </a:lnTo>
                <a:lnTo>
                  <a:pt x="295313" y="252517"/>
                </a:lnTo>
                <a:lnTo>
                  <a:pt x="285712" y="268976"/>
                </a:lnTo>
                <a:lnTo>
                  <a:pt x="209550" y="224542"/>
                </a:lnTo>
                <a:close/>
                <a:moveTo>
                  <a:pt x="219075" y="19050"/>
                </a:moveTo>
                <a:cubicBezTo>
                  <a:pt x="108604" y="19050"/>
                  <a:pt x="19050" y="108604"/>
                  <a:pt x="19050" y="219075"/>
                </a:cubicBezTo>
                <a:cubicBezTo>
                  <a:pt x="19050" y="329546"/>
                  <a:pt x="108604" y="419100"/>
                  <a:pt x="219075" y="419100"/>
                </a:cubicBezTo>
                <a:cubicBezTo>
                  <a:pt x="329546" y="419100"/>
                  <a:pt x="419100" y="329546"/>
                  <a:pt x="419100" y="219075"/>
                </a:cubicBezTo>
                <a:cubicBezTo>
                  <a:pt x="418973" y="108657"/>
                  <a:pt x="329493" y="19177"/>
                  <a:pt x="219075" y="19050"/>
                </a:cubicBezTo>
                <a:close/>
                <a:moveTo>
                  <a:pt x="219075" y="0"/>
                </a:moveTo>
                <a:cubicBezTo>
                  <a:pt x="340067" y="0"/>
                  <a:pt x="438150" y="98083"/>
                  <a:pt x="438150" y="219075"/>
                </a:cubicBezTo>
                <a:cubicBezTo>
                  <a:pt x="438016" y="340011"/>
                  <a:pt x="340011" y="438016"/>
                  <a:pt x="219075" y="438150"/>
                </a:cubicBezTo>
                <a:cubicBezTo>
                  <a:pt x="98083" y="438150"/>
                  <a:pt x="0" y="340067"/>
                  <a:pt x="0" y="219075"/>
                </a:cubicBezTo>
                <a:cubicBezTo>
                  <a:pt x="0" y="98083"/>
                  <a:pt x="98083" y="0"/>
                  <a:pt x="219075" y="0"/>
                </a:cubicBezTo>
                <a:close/>
              </a:path>
            </a:pathLst>
          </a:custGeom>
          <a:solidFill>
            <a:srgbClr val="000000"/>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6850199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Linie"/>
          <p:cNvCxnSpPr/>
          <p:nvPr/>
        </p:nvCxnSpPr>
        <p:spPr>
          <a:xfrm>
            <a:off x="80886" y="2877592"/>
            <a:ext cx="8736806" cy="0"/>
          </a:xfrm>
          <a:prstGeom prst="line">
            <a:avLst/>
          </a:prstGeom>
          <a:ln w="6350">
            <a:solidFill>
              <a:srgbClr val="66CC33"/>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grpSp>
        <p:nvGrpSpPr>
          <p:cNvPr id="6" name="2014"/>
          <p:cNvGrpSpPr>
            <a:grpSpLocks noChangeAspect="1"/>
          </p:cNvGrpSpPr>
          <p:nvPr/>
        </p:nvGrpSpPr>
        <p:grpSpPr>
          <a:xfrm>
            <a:off x="338979" y="1404796"/>
            <a:ext cx="1790332" cy="1634798"/>
            <a:chOff x="834309" y="1871999"/>
            <a:chExt cx="2387109" cy="2179731"/>
          </a:xfrm>
        </p:grpSpPr>
        <p:sp>
          <p:nvSpPr>
            <p:cNvPr id="37" name="2014"/>
            <p:cNvSpPr>
              <a:spLocks/>
            </p:cNvSpPr>
            <p:nvPr/>
          </p:nvSpPr>
          <p:spPr bwMode="gray">
            <a:xfrm>
              <a:off x="834309" y="3619730"/>
              <a:ext cx="624000" cy="432000"/>
            </a:xfrm>
            <a:prstGeom prst="ellipse">
              <a:avLst/>
            </a:prstGeom>
            <a:solidFill>
              <a:srgbClr val="FFFFFF"/>
            </a:solidFill>
            <a:ln w="6350">
              <a:solidFill>
                <a:srgbClr val="66CC3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spcAft>
                  <a:spcPts val="750"/>
                </a:spcAft>
              </a:pPr>
              <a:r>
                <a:rPr lang="de-DE" sz="900" b="1" dirty="0" smtClean="0">
                  <a:solidFill>
                    <a:srgbClr val="66CC33"/>
                  </a:solidFill>
                </a:rPr>
                <a:t>09:00</a:t>
              </a:r>
              <a:endParaRPr lang="de-DE" sz="900" dirty="0">
                <a:solidFill>
                  <a:srgbClr val="66CC33"/>
                </a:solidFill>
              </a:endParaRPr>
            </a:p>
          </p:txBody>
        </p:sp>
        <p:grpSp>
          <p:nvGrpSpPr>
            <p:cNvPr id="38" name="Text 1"/>
            <p:cNvGrpSpPr/>
            <p:nvPr/>
          </p:nvGrpSpPr>
          <p:grpSpPr>
            <a:xfrm>
              <a:off x="1133418" y="1871999"/>
              <a:ext cx="2088000" cy="1747731"/>
              <a:chOff x="9561600" y="1871999"/>
              <a:chExt cx="2088000" cy="1747731"/>
            </a:xfrm>
          </p:grpSpPr>
          <p:cxnSp>
            <p:nvCxnSpPr>
              <p:cNvPr id="39" name="Gerade Verbindung"/>
              <p:cNvCxnSpPr/>
              <p:nvPr/>
            </p:nvCxnSpPr>
            <p:spPr>
              <a:xfrm>
                <a:off x="9561600" y="1871999"/>
                <a:ext cx="0" cy="1747731"/>
              </a:xfrm>
              <a:prstGeom prst="line">
                <a:avLst/>
              </a:prstGeom>
              <a:ln w="6350">
                <a:solidFill>
                  <a:srgbClr val="66CC33"/>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0" name="Textfeld"/>
              <p:cNvSpPr txBox="1"/>
              <p:nvPr/>
            </p:nvSpPr>
            <p:spPr>
              <a:xfrm>
                <a:off x="9561600" y="1871999"/>
                <a:ext cx="2088000" cy="1260000"/>
              </a:xfrm>
              <a:prstGeom prst="rect">
                <a:avLst/>
              </a:prstGeom>
              <a:noFill/>
              <a:ln>
                <a:noFill/>
              </a:ln>
            </p:spPr>
            <p:txBody>
              <a:bodyPr wrap="square" lIns="108000" tIns="54000" rIns="0" bIns="0" rtlCol="0">
                <a:noAutofit/>
              </a:bodyPr>
              <a:lstStyle/>
              <a:p>
                <a:pPr>
                  <a:lnSpc>
                    <a:spcPct val="90000"/>
                  </a:lnSpc>
                  <a:spcAft>
                    <a:spcPts val="750"/>
                  </a:spcAft>
                </a:pPr>
                <a:r>
                  <a:rPr lang="de-DE" sz="1200" b="1" dirty="0"/>
                  <a:t>Begrüßung </a:t>
                </a:r>
                <a:r>
                  <a:rPr lang="de-DE" sz="1050" b="1" dirty="0"/>
                  <a:t/>
                </a:r>
                <a:br>
                  <a:rPr lang="de-DE" sz="1050" b="1" dirty="0"/>
                </a:br>
                <a:r>
                  <a:rPr lang="de-DE" sz="1050" dirty="0"/>
                  <a:t/>
                </a:r>
                <a:br>
                  <a:rPr lang="de-DE" sz="1050" dirty="0"/>
                </a:br>
                <a:r>
                  <a:rPr lang="de-DE" sz="1050" dirty="0"/>
                  <a:t>Was erwartet Sie heute?</a:t>
                </a:r>
              </a:p>
            </p:txBody>
          </p:sp>
        </p:grpSp>
      </p:grpSp>
      <p:grpSp>
        <p:nvGrpSpPr>
          <p:cNvPr id="7" name="2015"/>
          <p:cNvGrpSpPr>
            <a:grpSpLocks noChangeAspect="1"/>
          </p:cNvGrpSpPr>
          <p:nvPr/>
        </p:nvGrpSpPr>
        <p:grpSpPr>
          <a:xfrm>
            <a:off x="1601072" y="2714918"/>
            <a:ext cx="2092475" cy="1630426"/>
            <a:chOff x="2037801" y="3619730"/>
            <a:chExt cx="2383178" cy="2173902"/>
          </a:xfrm>
        </p:grpSpPr>
        <p:sp>
          <p:nvSpPr>
            <p:cNvPr id="33" name="2015"/>
            <p:cNvSpPr>
              <a:spLocks/>
            </p:cNvSpPr>
            <p:nvPr/>
          </p:nvSpPr>
          <p:spPr bwMode="gray">
            <a:xfrm>
              <a:off x="2037801" y="3619730"/>
              <a:ext cx="533018" cy="432000"/>
            </a:xfrm>
            <a:prstGeom prst="ellipse">
              <a:avLst/>
            </a:prstGeom>
            <a:solidFill>
              <a:srgbClr val="FFFFFF"/>
            </a:solidFill>
            <a:ln w="6350">
              <a:solidFill>
                <a:srgbClr val="66CC3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spcAft>
                  <a:spcPts val="750"/>
                </a:spcAft>
              </a:pPr>
              <a:r>
                <a:rPr lang="de-DE" sz="900" b="1" dirty="0" smtClean="0">
                  <a:solidFill>
                    <a:srgbClr val="66CC33"/>
                  </a:solidFill>
                </a:rPr>
                <a:t>09:10</a:t>
              </a:r>
              <a:endParaRPr lang="de-DE" sz="900" dirty="0">
                <a:solidFill>
                  <a:srgbClr val="66CC33"/>
                </a:solidFill>
              </a:endParaRPr>
            </a:p>
          </p:txBody>
        </p:sp>
        <p:grpSp>
          <p:nvGrpSpPr>
            <p:cNvPr id="34" name="Text 2"/>
            <p:cNvGrpSpPr/>
            <p:nvPr/>
          </p:nvGrpSpPr>
          <p:grpSpPr>
            <a:xfrm>
              <a:off x="2310343" y="4045901"/>
              <a:ext cx="2110636" cy="1747731"/>
              <a:chOff x="7764821" y="4045901"/>
              <a:chExt cx="2110636" cy="1747731"/>
            </a:xfrm>
          </p:grpSpPr>
          <p:cxnSp>
            <p:nvCxnSpPr>
              <p:cNvPr id="35" name="Gerade Verbindung"/>
              <p:cNvCxnSpPr/>
              <p:nvPr/>
            </p:nvCxnSpPr>
            <p:spPr>
              <a:xfrm>
                <a:off x="7764821" y="4045901"/>
                <a:ext cx="0" cy="1747731"/>
              </a:xfrm>
              <a:prstGeom prst="line">
                <a:avLst/>
              </a:prstGeom>
              <a:ln w="6350">
                <a:solidFill>
                  <a:srgbClr val="66CC33"/>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6" name="Textfeld"/>
              <p:cNvSpPr txBox="1"/>
              <p:nvPr/>
            </p:nvSpPr>
            <p:spPr>
              <a:xfrm>
                <a:off x="7787457" y="4361546"/>
                <a:ext cx="2088000" cy="1260000"/>
              </a:xfrm>
              <a:prstGeom prst="rect">
                <a:avLst/>
              </a:prstGeom>
              <a:noFill/>
              <a:ln>
                <a:noFill/>
              </a:ln>
            </p:spPr>
            <p:txBody>
              <a:bodyPr wrap="square" lIns="108000" tIns="0" rIns="0" bIns="54000" rtlCol="0" anchor="t" anchorCtr="0">
                <a:noAutofit/>
              </a:bodyPr>
              <a:lstStyle/>
              <a:p>
                <a:pPr>
                  <a:lnSpc>
                    <a:spcPct val="90000"/>
                  </a:lnSpc>
                  <a:spcAft>
                    <a:spcPts val="0"/>
                  </a:spcAft>
                </a:pPr>
                <a:r>
                  <a:rPr lang="de-DE" sz="1200" b="1" dirty="0"/>
                  <a:t>Thema 1: </a:t>
                </a:r>
              </a:p>
              <a:p>
                <a:pPr>
                  <a:lnSpc>
                    <a:spcPct val="90000"/>
                  </a:lnSpc>
                  <a:spcAft>
                    <a:spcPts val="750"/>
                  </a:spcAft>
                </a:pPr>
                <a:r>
                  <a:rPr lang="de-DE" sz="1200" b="1" dirty="0"/>
                  <a:t>Einführung in die Gesundheitskompetenz</a:t>
                </a:r>
                <a:endParaRPr lang="de-DE" sz="1050" b="1" dirty="0"/>
              </a:p>
              <a:p>
                <a:pPr>
                  <a:lnSpc>
                    <a:spcPct val="90000"/>
                  </a:lnSpc>
                  <a:spcAft>
                    <a:spcPts val="750"/>
                  </a:spcAft>
                </a:pPr>
                <a:r>
                  <a:rPr lang="de-DE" sz="1050" dirty="0" smtClean="0"/>
                  <a:t>Wissensquiz </a:t>
                </a:r>
                <a:r>
                  <a:rPr lang="de-DE" sz="1050" dirty="0"/>
                  <a:t>„Gesundheitskompetenz“</a:t>
                </a:r>
              </a:p>
              <a:p>
                <a:pPr>
                  <a:lnSpc>
                    <a:spcPct val="90000"/>
                  </a:lnSpc>
                  <a:spcAft>
                    <a:spcPts val="750"/>
                  </a:spcAft>
                </a:pPr>
                <a:r>
                  <a:rPr lang="de-DE" sz="1050" dirty="0" smtClean="0"/>
                  <a:t>Handzettel </a:t>
                </a:r>
                <a:r>
                  <a:rPr lang="de-DE" sz="1050" dirty="0"/>
                  <a:t>„Gesundheitskompetenz“</a:t>
                </a:r>
              </a:p>
              <a:p>
                <a:pPr>
                  <a:lnSpc>
                    <a:spcPct val="90000"/>
                  </a:lnSpc>
                  <a:spcAft>
                    <a:spcPts val="750"/>
                  </a:spcAft>
                </a:pPr>
                <a:endParaRPr lang="de-DE" sz="1050" dirty="0"/>
              </a:p>
            </p:txBody>
          </p:sp>
        </p:grpSp>
      </p:grpSp>
      <p:sp>
        <p:nvSpPr>
          <p:cNvPr id="25" name="2017"/>
          <p:cNvSpPr>
            <a:spLocks/>
          </p:cNvSpPr>
          <p:nvPr/>
        </p:nvSpPr>
        <p:spPr bwMode="gray">
          <a:xfrm>
            <a:off x="2595148" y="2714752"/>
            <a:ext cx="468000" cy="324000"/>
          </a:xfrm>
          <a:prstGeom prst="ellipse">
            <a:avLst/>
          </a:prstGeom>
          <a:solidFill>
            <a:srgbClr val="FFFFFF"/>
          </a:solidFill>
          <a:ln w="6350">
            <a:solidFill>
              <a:srgbClr val="66CC3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spcAft>
                <a:spcPts val="750"/>
              </a:spcAft>
            </a:pPr>
            <a:r>
              <a:rPr lang="de-DE" sz="900" b="1" dirty="0" smtClean="0">
                <a:solidFill>
                  <a:srgbClr val="66CC33"/>
                </a:solidFill>
              </a:rPr>
              <a:t>09:40</a:t>
            </a:r>
            <a:endParaRPr lang="de-DE" sz="900" dirty="0">
              <a:solidFill>
                <a:srgbClr val="66CC33"/>
              </a:solidFill>
            </a:endParaRPr>
          </a:p>
        </p:txBody>
      </p:sp>
      <p:cxnSp>
        <p:nvCxnSpPr>
          <p:cNvPr id="27" name="Gerade Verbindung"/>
          <p:cNvCxnSpPr/>
          <p:nvPr/>
        </p:nvCxnSpPr>
        <p:spPr>
          <a:xfrm>
            <a:off x="2824844" y="1381725"/>
            <a:ext cx="0" cy="1310798"/>
          </a:xfrm>
          <a:prstGeom prst="line">
            <a:avLst/>
          </a:prstGeom>
          <a:ln w="6350">
            <a:solidFill>
              <a:srgbClr val="66CC33"/>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8" name="Textfeld"/>
          <p:cNvSpPr txBox="1"/>
          <p:nvPr/>
        </p:nvSpPr>
        <p:spPr>
          <a:xfrm>
            <a:off x="2828260" y="1444804"/>
            <a:ext cx="2061248" cy="944999"/>
          </a:xfrm>
          <a:prstGeom prst="rect">
            <a:avLst/>
          </a:prstGeom>
          <a:noFill/>
          <a:ln>
            <a:noFill/>
          </a:ln>
        </p:spPr>
        <p:txBody>
          <a:bodyPr wrap="square" lIns="108000" tIns="0" rIns="0" bIns="54000" rtlCol="0" anchor="t" anchorCtr="0">
            <a:noAutofit/>
          </a:bodyPr>
          <a:lstStyle/>
          <a:p>
            <a:pPr>
              <a:lnSpc>
                <a:spcPct val="90000"/>
              </a:lnSpc>
              <a:spcAft>
                <a:spcPts val="0"/>
              </a:spcAft>
            </a:pPr>
            <a:r>
              <a:rPr lang="de-DE" sz="1200" b="1" dirty="0"/>
              <a:t>Thema 2:</a:t>
            </a:r>
          </a:p>
          <a:p>
            <a:pPr>
              <a:lnSpc>
                <a:spcPct val="90000"/>
              </a:lnSpc>
              <a:spcAft>
                <a:spcPts val="750"/>
              </a:spcAft>
            </a:pPr>
            <a:r>
              <a:rPr lang="de-DE" sz="1200" b="1" dirty="0"/>
              <a:t>Verlässliche Gesundheitsinformationen </a:t>
            </a:r>
            <a:endParaRPr lang="de-DE" sz="1200" b="1" dirty="0" smtClean="0"/>
          </a:p>
          <a:p>
            <a:pPr>
              <a:lnSpc>
                <a:spcPct val="90000"/>
              </a:lnSpc>
              <a:spcAft>
                <a:spcPts val="750"/>
              </a:spcAft>
            </a:pPr>
            <a:r>
              <a:rPr lang="de-DE" sz="1050" dirty="0" smtClean="0"/>
              <a:t>Handzettel </a:t>
            </a:r>
            <a:r>
              <a:rPr lang="de-DE" sz="1050" dirty="0"/>
              <a:t>„Verlässliche Gesundheitsinformationen“</a:t>
            </a:r>
          </a:p>
          <a:p>
            <a:pPr>
              <a:lnSpc>
                <a:spcPct val="90000"/>
              </a:lnSpc>
              <a:spcAft>
                <a:spcPts val="750"/>
              </a:spcAft>
            </a:pPr>
            <a:endParaRPr lang="de-DE" sz="1050" dirty="0"/>
          </a:p>
          <a:p>
            <a:pPr marL="171450" indent="-171450">
              <a:lnSpc>
                <a:spcPct val="90000"/>
              </a:lnSpc>
              <a:spcAft>
                <a:spcPts val="750"/>
              </a:spcAft>
              <a:buFont typeface="Arial" panose="020B0604020202020204" pitchFamily="34" charset="0"/>
              <a:buChar char="•"/>
            </a:pPr>
            <a:endParaRPr lang="de-DE" sz="1050" dirty="0"/>
          </a:p>
        </p:txBody>
      </p:sp>
      <p:cxnSp>
        <p:nvCxnSpPr>
          <p:cNvPr id="23" name="Gerade Verbindung"/>
          <p:cNvCxnSpPr/>
          <p:nvPr/>
        </p:nvCxnSpPr>
        <p:spPr>
          <a:xfrm>
            <a:off x="4387159" y="3040715"/>
            <a:ext cx="0" cy="503709"/>
          </a:xfrm>
          <a:prstGeom prst="line">
            <a:avLst/>
          </a:prstGeom>
          <a:ln w="6350">
            <a:solidFill>
              <a:srgbClr val="66CC33"/>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4" name="Textfeld"/>
          <p:cNvSpPr txBox="1"/>
          <p:nvPr/>
        </p:nvSpPr>
        <p:spPr>
          <a:xfrm>
            <a:off x="4404597" y="3292624"/>
            <a:ext cx="967575" cy="853968"/>
          </a:xfrm>
          <a:prstGeom prst="rect">
            <a:avLst/>
          </a:prstGeom>
          <a:noFill/>
          <a:ln>
            <a:noFill/>
          </a:ln>
        </p:spPr>
        <p:txBody>
          <a:bodyPr wrap="square" lIns="108000" tIns="54000" rIns="0" bIns="0" rtlCol="0">
            <a:noAutofit/>
          </a:bodyPr>
          <a:lstStyle/>
          <a:p>
            <a:pPr>
              <a:lnSpc>
                <a:spcPct val="90000"/>
              </a:lnSpc>
              <a:spcAft>
                <a:spcPts val="750"/>
              </a:spcAft>
            </a:pPr>
            <a:r>
              <a:rPr lang="de-DE" sz="1200" b="1" dirty="0" smtClean="0"/>
              <a:t>Pause</a:t>
            </a:r>
            <a:endParaRPr lang="de-DE" sz="1200" b="1" dirty="0"/>
          </a:p>
        </p:txBody>
      </p:sp>
      <p:sp>
        <p:nvSpPr>
          <p:cNvPr id="12" name="2017">
            <a:extLst>
              <a:ext uri="{FF2B5EF4-FFF2-40B4-BE49-F238E27FC236}">
                <a16:creationId xmlns:a16="http://schemas.microsoft.com/office/drawing/2014/main" id="{72839F9F-3577-354F-A2EE-A19804FF5993}"/>
              </a:ext>
            </a:extLst>
          </p:cNvPr>
          <p:cNvSpPr>
            <a:spLocks/>
          </p:cNvSpPr>
          <p:nvPr/>
        </p:nvSpPr>
        <p:spPr bwMode="gray">
          <a:xfrm>
            <a:off x="4146692" y="2716715"/>
            <a:ext cx="468000" cy="324000"/>
          </a:xfrm>
          <a:prstGeom prst="ellipse">
            <a:avLst/>
          </a:prstGeom>
          <a:solidFill>
            <a:srgbClr val="FFFFFF"/>
          </a:solidFill>
          <a:ln w="6350">
            <a:solidFill>
              <a:srgbClr val="66CC3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spcAft>
                <a:spcPts val="750"/>
              </a:spcAft>
            </a:pPr>
            <a:r>
              <a:rPr lang="de-DE" sz="900" b="1" dirty="0" smtClean="0">
                <a:solidFill>
                  <a:srgbClr val="66CC33"/>
                </a:solidFill>
              </a:rPr>
              <a:t>10:00</a:t>
            </a:r>
            <a:endParaRPr lang="de-DE" sz="900" dirty="0">
              <a:solidFill>
                <a:srgbClr val="66CC33"/>
              </a:solidFill>
            </a:endParaRPr>
          </a:p>
        </p:txBody>
      </p:sp>
      <p:pic>
        <p:nvPicPr>
          <p:cNvPr id="17" name="Grafik 16">
            <a:extLst>
              <a:ext uri="{FF2B5EF4-FFF2-40B4-BE49-F238E27FC236}">
                <a16:creationId xmlns:a16="http://schemas.microsoft.com/office/drawing/2014/main" id="{6E7E768F-4F9A-6C41-92B5-207D1112FE0A}"/>
              </a:ext>
            </a:extLst>
          </p:cNvPr>
          <p:cNvPicPr>
            <a:picLocks noChangeAspect="1"/>
          </p:cNvPicPr>
          <p:nvPr/>
        </p:nvPicPr>
        <p:blipFill>
          <a:blip r:embed="rId3">
            <a:grayscl/>
          </a:blip>
          <a:stretch>
            <a:fillRect/>
          </a:stretch>
        </p:blipFill>
        <p:spPr>
          <a:xfrm>
            <a:off x="7109485" y="1964123"/>
            <a:ext cx="524485" cy="524485"/>
          </a:xfrm>
          <a:prstGeom prst="rect">
            <a:avLst/>
          </a:prstGeom>
          <a:ln>
            <a:noFill/>
          </a:ln>
        </p:spPr>
      </p:pic>
      <p:pic>
        <p:nvPicPr>
          <p:cNvPr id="18" name="Grafik 17">
            <a:extLst>
              <a:ext uri="{FF2B5EF4-FFF2-40B4-BE49-F238E27FC236}">
                <a16:creationId xmlns:a16="http://schemas.microsoft.com/office/drawing/2014/main" id="{739DBE9B-9272-204F-AA3A-1BB262E49A19}"/>
              </a:ext>
            </a:extLst>
          </p:cNvPr>
          <p:cNvPicPr>
            <a:picLocks noChangeAspect="1"/>
          </p:cNvPicPr>
          <p:nvPr/>
        </p:nvPicPr>
        <p:blipFill>
          <a:blip r:embed="rId4">
            <a:grayscl/>
          </a:blip>
          <a:stretch>
            <a:fillRect/>
          </a:stretch>
        </p:blipFill>
        <p:spPr>
          <a:xfrm>
            <a:off x="925095" y="2998136"/>
            <a:ext cx="546288" cy="546288"/>
          </a:xfrm>
          <a:prstGeom prst="rect">
            <a:avLst/>
          </a:prstGeom>
          <a:ln>
            <a:noFill/>
          </a:ln>
        </p:spPr>
      </p:pic>
      <p:sp>
        <p:nvSpPr>
          <p:cNvPr id="3" name="Foliennummer"/>
          <p:cNvSpPr txBox="1">
            <a:spLocks/>
          </p:cNvSpPr>
          <p:nvPr/>
        </p:nvSpPr>
        <p:spPr bwMode="gray">
          <a:xfrm>
            <a:off x="0" y="0"/>
            <a:ext cx="0" cy="0"/>
          </a:xfrm>
        </p:spPr>
        <p:txBody>
          <a:bodyPr/>
          <a:lstStyle>
            <a:defPPr>
              <a:defRPr lang="de-DE"/>
            </a:defPPr>
            <a:lvl1pPr algn="l" defTabSz="457200" rtl="0" eaLnBrk="0" fontAlgn="base" hangingPunct="0">
              <a:spcBef>
                <a:spcPct val="0"/>
              </a:spcBef>
              <a:spcAft>
                <a:spcPct val="0"/>
              </a:spcAft>
              <a:defRPr kern="1200">
                <a:solidFill>
                  <a:schemeClr val="tx1"/>
                </a:solidFill>
                <a:latin typeface="Calibri"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charset="0"/>
                <a:ea typeface="+mn-ea"/>
                <a:cs typeface="+mn-cs"/>
              </a:defRPr>
            </a:lvl5pPr>
            <a:lvl6pPr marL="2286000" algn="l" defTabSz="914400" rtl="0" eaLnBrk="1" latinLnBrk="0" hangingPunct="1">
              <a:defRPr kern="1200">
                <a:solidFill>
                  <a:schemeClr val="tx1"/>
                </a:solidFill>
                <a:latin typeface="Calibri" charset="0"/>
                <a:ea typeface="+mn-ea"/>
                <a:cs typeface="+mn-cs"/>
              </a:defRPr>
            </a:lvl6pPr>
            <a:lvl7pPr marL="2743200" algn="l" defTabSz="914400" rtl="0" eaLnBrk="1" latinLnBrk="0" hangingPunct="1">
              <a:defRPr kern="1200">
                <a:solidFill>
                  <a:schemeClr val="tx1"/>
                </a:solidFill>
                <a:latin typeface="Calibri" charset="0"/>
                <a:ea typeface="+mn-ea"/>
                <a:cs typeface="+mn-cs"/>
              </a:defRPr>
            </a:lvl7pPr>
            <a:lvl8pPr marL="3200400" algn="l" defTabSz="914400" rtl="0" eaLnBrk="1" latinLnBrk="0" hangingPunct="1">
              <a:defRPr kern="1200">
                <a:solidFill>
                  <a:schemeClr val="tx1"/>
                </a:solidFill>
                <a:latin typeface="Calibri" charset="0"/>
                <a:ea typeface="+mn-ea"/>
                <a:cs typeface="+mn-cs"/>
              </a:defRPr>
            </a:lvl8pPr>
            <a:lvl9pPr marL="3657600" algn="l" defTabSz="914400" rtl="0" eaLnBrk="1" latinLnBrk="0" hangingPunct="1">
              <a:defRPr kern="1200">
                <a:solidFill>
                  <a:schemeClr val="tx1"/>
                </a:solidFill>
                <a:latin typeface="Calibri" charset="0"/>
                <a:ea typeface="+mn-ea"/>
                <a:cs typeface="+mn-cs"/>
              </a:defRPr>
            </a:lvl9pPr>
          </a:lstStyle>
          <a:p>
            <a:fld id="{02CEFE82-39F2-4F47-8A0C-D5AB3496FA5C}" type="slidenum">
              <a:rPr lang="de-DE" sz="2400" smtClean="0"/>
              <a:pPr/>
              <a:t>2</a:t>
            </a:fld>
            <a:endParaRPr lang="de-DE" sz="2400" dirty="0"/>
          </a:p>
        </p:txBody>
      </p:sp>
      <p:sp>
        <p:nvSpPr>
          <p:cNvPr id="4" name="Textfeld 3">
            <a:extLst>
              <a:ext uri="{FF2B5EF4-FFF2-40B4-BE49-F238E27FC236}">
                <a16:creationId xmlns:a16="http://schemas.microsoft.com/office/drawing/2014/main" id="{E60C91F5-FCDE-A842-A37D-20B83E3FA89C}"/>
              </a:ext>
            </a:extLst>
          </p:cNvPr>
          <p:cNvSpPr txBox="1"/>
          <p:nvPr/>
        </p:nvSpPr>
        <p:spPr>
          <a:xfrm>
            <a:off x="535459" y="-411892"/>
            <a:ext cx="0" cy="0"/>
          </a:xfrm>
          <a:prstGeom prst="rect">
            <a:avLst/>
          </a:prstGeom>
          <a:noFill/>
        </p:spPr>
        <p:txBody>
          <a:bodyPr wrap="none" lIns="0" tIns="0" rIns="0" bIns="0" rtlCol="0">
            <a:noAutofit/>
          </a:bodyPr>
          <a:lstStyle/>
          <a:p>
            <a:pPr>
              <a:lnSpc>
                <a:spcPct val="90000"/>
              </a:lnSpc>
              <a:spcAft>
                <a:spcPts val="1000"/>
              </a:spcAft>
            </a:pPr>
            <a:endParaRPr lang="de-DE" sz="2000" dirty="0"/>
          </a:p>
        </p:txBody>
      </p:sp>
      <p:sp>
        <p:nvSpPr>
          <p:cNvPr id="43" name="Textfeld"/>
          <p:cNvSpPr txBox="1"/>
          <p:nvPr/>
        </p:nvSpPr>
        <p:spPr>
          <a:xfrm>
            <a:off x="6898818" y="1414399"/>
            <a:ext cx="1997254" cy="462897"/>
          </a:xfrm>
          <a:prstGeom prst="rect">
            <a:avLst/>
          </a:prstGeom>
          <a:noFill/>
          <a:ln>
            <a:noFill/>
          </a:ln>
        </p:spPr>
        <p:txBody>
          <a:bodyPr wrap="square" lIns="108000" tIns="54000" rIns="0" bIns="0" rtlCol="0">
            <a:noAutofit/>
          </a:bodyPr>
          <a:lstStyle/>
          <a:p>
            <a:pPr>
              <a:lnSpc>
                <a:spcPct val="90000"/>
              </a:lnSpc>
              <a:spcAft>
                <a:spcPts val="750"/>
              </a:spcAft>
            </a:pPr>
            <a:r>
              <a:rPr lang="de-DE" sz="1200" b="1" dirty="0"/>
              <a:t>Feedback zum Workshop</a:t>
            </a:r>
          </a:p>
          <a:p>
            <a:pPr>
              <a:lnSpc>
                <a:spcPct val="90000"/>
              </a:lnSpc>
              <a:spcAft>
                <a:spcPts val="750"/>
              </a:spcAft>
            </a:pPr>
            <a:endParaRPr lang="de-DE" sz="1050" dirty="0"/>
          </a:p>
        </p:txBody>
      </p:sp>
      <p:sp>
        <p:nvSpPr>
          <p:cNvPr id="44" name="2019"/>
          <p:cNvSpPr>
            <a:spLocks/>
          </p:cNvSpPr>
          <p:nvPr/>
        </p:nvSpPr>
        <p:spPr bwMode="gray">
          <a:xfrm>
            <a:off x="5634144" y="2710546"/>
            <a:ext cx="468000" cy="324000"/>
          </a:xfrm>
          <a:prstGeom prst="ellipse">
            <a:avLst/>
          </a:prstGeom>
          <a:solidFill>
            <a:srgbClr val="FFFFFF"/>
          </a:solidFill>
          <a:ln w="6350">
            <a:solidFill>
              <a:srgbClr val="66CC3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spcAft>
                <a:spcPts val="750"/>
              </a:spcAft>
            </a:pPr>
            <a:r>
              <a:rPr lang="de-DE" sz="900" b="1" dirty="0" smtClean="0">
                <a:solidFill>
                  <a:srgbClr val="66CC33"/>
                </a:solidFill>
              </a:rPr>
              <a:t>10:10</a:t>
            </a:r>
            <a:endParaRPr lang="de-DE" sz="900" dirty="0">
              <a:solidFill>
                <a:srgbClr val="66CC33"/>
              </a:solidFill>
            </a:endParaRPr>
          </a:p>
        </p:txBody>
      </p:sp>
      <p:sp>
        <p:nvSpPr>
          <p:cNvPr id="45" name="2019"/>
          <p:cNvSpPr>
            <a:spLocks noChangeAspect="1"/>
          </p:cNvSpPr>
          <p:nvPr/>
        </p:nvSpPr>
        <p:spPr bwMode="gray">
          <a:xfrm>
            <a:off x="6670374" y="2709223"/>
            <a:ext cx="463898" cy="324000"/>
          </a:xfrm>
          <a:prstGeom prst="ellipse">
            <a:avLst/>
          </a:prstGeom>
          <a:solidFill>
            <a:srgbClr val="FFFFFF"/>
          </a:solidFill>
          <a:ln w="6350">
            <a:solidFill>
              <a:srgbClr val="66CC3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spcAft>
                <a:spcPts val="750"/>
              </a:spcAft>
            </a:pPr>
            <a:r>
              <a:rPr lang="de-DE" sz="900" b="1" dirty="0" smtClean="0">
                <a:solidFill>
                  <a:srgbClr val="66CC33"/>
                </a:solidFill>
              </a:rPr>
              <a:t>10:50</a:t>
            </a:r>
            <a:endParaRPr lang="de-DE" sz="900" dirty="0">
              <a:solidFill>
                <a:srgbClr val="66CC33"/>
              </a:solidFill>
            </a:endParaRPr>
          </a:p>
        </p:txBody>
      </p:sp>
      <p:cxnSp>
        <p:nvCxnSpPr>
          <p:cNvPr id="46" name="Gerade Verbindung"/>
          <p:cNvCxnSpPr/>
          <p:nvPr/>
        </p:nvCxnSpPr>
        <p:spPr>
          <a:xfrm>
            <a:off x="6889929" y="1403954"/>
            <a:ext cx="0" cy="1310798"/>
          </a:xfrm>
          <a:prstGeom prst="line">
            <a:avLst/>
          </a:prstGeom>
          <a:ln w="6350">
            <a:solidFill>
              <a:srgbClr val="66CC33"/>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7" name="Gerade Verbindung"/>
          <p:cNvCxnSpPr/>
          <p:nvPr/>
        </p:nvCxnSpPr>
        <p:spPr>
          <a:xfrm>
            <a:off x="5868144" y="3040715"/>
            <a:ext cx="0" cy="1310798"/>
          </a:xfrm>
          <a:prstGeom prst="line">
            <a:avLst/>
          </a:prstGeom>
          <a:ln w="6350">
            <a:solidFill>
              <a:srgbClr val="66CC33"/>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8" name="Textfeld"/>
          <p:cNvSpPr txBox="1"/>
          <p:nvPr/>
        </p:nvSpPr>
        <p:spPr>
          <a:xfrm>
            <a:off x="5905803" y="3230325"/>
            <a:ext cx="2410613" cy="872024"/>
          </a:xfrm>
          <a:prstGeom prst="rect">
            <a:avLst/>
          </a:prstGeom>
          <a:noFill/>
          <a:ln>
            <a:noFill/>
          </a:ln>
        </p:spPr>
        <p:txBody>
          <a:bodyPr wrap="square" lIns="108000" tIns="0" rIns="0" bIns="54000" rtlCol="0" anchor="t" anchorCtr="0">
            <a:noAutofit/>
          </a:bodyPr>
          <a:lstStyle/>
          <a:p>
            <a:pPr>
              <a:lnSpc>
                <a:spcPct val="90000"/>
              </a:lnSpc>
              <a:spcAft>
                <a:spcPts val="0"/>
              </a:spcAft>
            </a:pPr>
            <a:r>
              <a:rPr lang="de-DE" sz="1200" b="1" dirty="0"/>
              <a:t>Thema 3:</a:t>
            </a:r>
          </a:p>
          <a:p>
            <a:pPr>
              <a:lnSpc>
                <a:spcPct val="90000"/>
              </a:lnSpc>
              <a:spcAft>
                <a:spcPts val="750"/>
              </a:spcAft>
            </a:pPr>
            <a:r>
              <a:rPr lang="de-DE" sz="1200" b="1" dirty="0"/>
              <a:t>Gesundheitskompetente Kommunikation</a:t>
            </a:r>
          </a:p>
          <a:p>
            <a:pPr>
              <a:lnSpc>
                <a:spcPct val="90000"/>
              </a:lnSpc>
              <a:spcAft>
                <a:spcPts val="750"/>
              </a:spcAft>
            </a:pPr>
            <a:r>
              <a:rPr lang="de-DE" sz="1050" dirty="0" smtClean="0"/>
              <a:t>Handzettel </a:t>
            </a:r>
            <a:r>
              <a:rPr lang="de-DE" sz="1050" dirty="0"/>
              <a:t>„Erkennen von Warnsignalen für Schwierigkeiten im Umgang mit Gesundheitsinformationen“</a:t>
            </a:r>
          </a:p>
          <a:p>
            <a:pPr>
              <a:lnSpc>
                <a:spcPct val="90000"/>
              </a:lnSpc>
              <a:spcAft>
                <a:spcPts val="750"/>
              </a:spcAft>
            </a:pPr>
            <a:r>
              <a:rPr lang="de-DE" sz="1050" dirty="0"/>
              <a:t>Handzettel zum Tool „Kom-Two-Three“</a:t>
            </a:r>
          </a:p>
          <a:p>
            <a:pPr>
              <a:lnSpc>
                <a:spcPct val="90000"/>
              </a:lnSpc>
              <a:spcAft>
                <a:spcPts val="750"/>
              </a:spcAft>
            </a:pPr>
            <a:endParaRPr lang="de-DE" sz="1050" dirty="0"/>
          </a:p>
        </p:txBody>
      </p:sp>
      <p:sp>
        <p:nvSpPr>
          <p:cNvPr id="31" name="Textfeld 30"/>
          <p:cNvSpPr txBox="1"/>
          <p:nvPr/>
        </p:nvSpPr>
        <p:spPr>
          <a:xfrm>
            <a:off x="395288" y="150490"/>
            <a:ext cx="4752776"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Schulung Gesundheitskompetenz</a:t>
            </a:r>
          </a:p>
        </p:txBody>
      </p:sp>
      <p:sp>
        <p:nvSpPr>
          <p:cNvPr id="32" name="Textfeld 31"/>
          <p:cNvSpPr txBox="1"/>
          <p:nvPr/>
        </p:nvSpPr>
        <p:spPr>
          <a:xfrm>
            <a:off x="755576" y="635132"/>
            <a:ext cx="1008112"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a:solidFill>
                  <a:schemeClr val="bg1"/>
                </a:solidFill>
                <a:cs typeface="TheSansOffice"/>
              </a:rPr>
              <a:t>Tagesablauf</a:t>
            </a:r>
          </a:p>
        </p:txBody>
      </p:sp>
    </p:spTree>
    <p:extLst>
      <p:ext uri="{BB962C8B-B14F-4D97-AF65-F5344CB8AC3E}">
        <p14:creationId xmlns:p14="http://schemas.microsoft.com/office/powerpoint/2010/main" val="3077933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2">
            <a:extLst>
              <a:ext uri="{FF2B5EF4-FFF2-40B4-BE49-F238E27FC236}">
                <a16:creationId xmlns:a16="http://schemas.microsoft.com/office/drawing/2014/main" id="{D0EE704A-A072-48D9-89BB-663020E23C71}"/>
              </a:ext>
            </a:extLst>
          </p:cNvPr>
          <p:cNvSpPr txBox="1">
            <a:spLocks/>
          </p:cNvSpPr>
          <p:nvPr/>
        </p:nvSpPr>
        <p:spPr>
          <a:xfrm>
            <a:off x="395240" y="2726061"/>
            <a:ext cx="8497193" cy="2419027"/>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600"/>
              </a:spcAft>
              <a:buNone/>
            </a:pPr>
            <a:r>
              <a:rPr lang="de-DE" sz="1600" dirty="0">
                <a:solidFill>
                  <a:srgbClr val="5B6B6A"/>
                </a:solidFill>
                <a:latin typeface="Calibri" charset="0"/>
              </a:rPr>
              <a:t>Übung: </a:t>
            </a:r>
          </a:p>
          <a:p>
            <a:pPr marL="0" indent="0" algn="ctr">
              <a:spcBef>
                <a:spcPts val="0"/>
              </a:spcBef>
              <a:spcAft>
                <a:spcPts val="600"/>
              </a:spcAft>
              <a:buNone/>
            </a:pPr>
            <a:r>
              <a:rPr lang="de-DE" sz="1600" dirty="0">
                <a:solidFill>
                  <a:srgbClr val="5B6B6A"/>
                </a:solidFill>
                <a:latin typeface="Calibri" charset="0"/>
              </a:rPr>
              <a:t>Überlegen Sie </a:t>
            </a:r>
            <a:r>
              <a:rPr lang="de-DE" sz="1600" dirty="0" smtClean="0">
                <a:solidFill>
                  <a:srgbClr val="5B6B6A"/>
                </a:solidFill>
                <a:latin typeface="Calibri" charset="0"/>
              </a:rPr>
              <a:t>sich, </a:t>
            </a:r>
            <a:r>
              <a:rPr lang="de-DE" sz="1600" dirty="0">
                <a:solidFill>
                  <a:srgbClr val="5B6B6A"/>
                </a:solidFill>
                <a:latin typeface="Calibri" charset="0"/>
              </a:rPr>
              <a:t>welche Informationen Sie Frau M. zu Ihrem </a:t>
            </a:r>
            <a:r>
              <a:rPr lang="de-DE" sz="1600" dirty="0" smtClean="0">
                <a:solidFill>
                  <a:srgbClr val="5B6B6A"/>
                </a:solidFill>
                <a:latin typeface="Calibri" charset="0"/>
              </a:rPr>
              <a:t>ausgewählten </a:t>
            </a:r>
            <a:r>
              <a:rPr lang="de-DE" sz="1600" dirty="0">
                <a:solidFill>
                  <a:srgbClr val="5B6B6A"/>
                </a:solidFill>
                <a:latin typeface="Calibri" charset="0"/>
              </a:rPr>
              <a:t>Gesundheitsthema übermitteln möchten. Notieren Sie sich 3-5 Aussagen, die Frau M. auf jeden Fall erhalten soll.</a:t>
            </a:r>
          </a:p>
          <a:p>
            <a:pPr marL="0" indent="0" algn="ctr">
              <a:spcBef>
                <a:spcPts val="0"/>
              </a:spcBef>
              <a:spcAft>
                <a:spcPts val="600"/>
              </a:spcAft>
              <a:buNone/>
            </a:pPr>
            <a:endParaRPr lang="de-DE" sz="1600" dirty="0">
              <a:solidFill>
                <a:srgbClr val="5B6B6A"/>
              </a:solidFill>
              <a:latin typeface="Calibri" charset="0"/>
            </a:endParaRPr>
          </a:p>
          <a:p>
            <a:pPr marL="0" indent="0" algn="ctr">
              <a:spcBef>
                <a:spcPts val="0"/>
              </a:spcBef>
              <a:spcAft>
                <a:spcPts val="600"/>
              </a:spcAft>
              <a:buNone/>
            </a:pPr>
            <a:r>
              <a:rPr lang="de-DE" sz="1600" dirty="0">
                <a:solidFill>
                  <a:srgbClr val="5B6B6A"/>
                </a:solidFill>
                <a:latin typeface="Calibri" charset="0"/>
              </a:rPr>
              <a:t>Nutzen Sie dafür die Tipps auf dem Handzettel „Gesundheitskompetente Kommunikation“.</a:t>
            </a:r>
          </a:p>
          <a:p>
            <a:pPr marL="0" indent="0" algn="ctr">
              <a:spcBef>
                <a:spcPts val="0"/>
              </a:spcBef>
              <a:spcAft>
                <a:spcPts val="600"/>
              </a:spcAft>
              <a:buNone/>
            </a:pPr>
            <a:endParaRPr lang="de-DE" sz="1600" dirty="0">
              <a:solidFill>
                <a:srgbClr val="5B6B6A"/>
              </a:solidFill>
              <a:latin typeface="Calibri" charset="0"/>
            </a:endParaRPr>
          </a:p>
          <a:p>
            <a:pPr marL="0" indent="0" algn="ctr">
              <a:spcBef>
                <a:spcPts val="0"/>
              </a:spcBef>
              <a:spcAft>
                <a:spcPts val="600"/>
              </a:spcAft>
              <a:buNone/>
            </a:pPr>
            <a:r>
              <a:rPr lang="de-DE" sz="1600" dirty="0" smtClean="0">
                <a:solidFill>
                  <a:srgbClr val="5B6B6A"/>
                </a:solidFill>
                <a:latin typeface="Calibri" charset="0"/>
              </a:rPr>
              <a:t>Übungszeit: </a:t>
            </a:r>
            <a:r>
              <a:rPr lang="de-DE" sz="1600" dirty="0">
                <a:solidFill>
                  <a:srgbClr val="5B6B6A"/>
                </a:solidFill>
                <a:latin typeface="Calibri" charset="0"/>
              </a:rPr>
              <a:t>5 Minuten</a:t>
            </a:r>
          </a:p>
          <a:p>
            <a:pPr marL="0" indent="0" algn="ctr">
              <a:spcBef>
                <a:spcPts val="0"/>
              </a:spcBef>
              <a:spcAft>
                <a:spcPts val="600"/>
              </a:spcAft>
              <a:buNone/>
            </a:pPr>
            <a:endParaRPr lang="de-DE" sz="1600" dirty="0">
              <a:solidFill>
                <a:srgbClr val="5B6B6A"/>
              </a:solidFill>
              <a:latin typeface="Calibri" charset="0"/>
            </a:endParaRPr>
          </a:p>
        </p:txBody>
      </p:sp>
      <p:sp>
        <p:nvSpPr>
          <p:cNvPr id="7" name="Textfeld 6"/>
          <p:cNvSpPr txBox="1"/>
          <p:nvPr/>
        </p:nvSpPr>
        <p:spPr>
          <a:xfrm>
            <a:off x="395288" y="150490"/>
            <a:ext cx="5832896"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Gesundheitskompetente Kommunikation</a:t>
            </a:r>
          </a:p>
        </p:txBody>
      </p:sp>
      <p:sp>
        <p:nvSpPr>
          <p:cNvPr id="11" name="Textfeld 10"/>
          <p:cNvSpPr txBox="1"/>
          <p:nvPr/>
        </p:nvSpPr>
        <p:spPr>
          <a:xfrm>
            <a:off x="899592" y="626566"/>
            <a:ext cx="3600400"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dirty="0">
                <a:solidFill>
                  <a:schemeClr val="bg1"/>
                </a:solidFill>
                <a:cs typeface="TheSansOffice"/>
              </a:rPr>
              <a:t>Gesprächstechnik „Kom-Two-Three“ – Übung 2</a:t>
            </a:r>
          </a:p>
        </p:txBody>
      </p:sp>
      <p:sp>
        <p:nvSpPr>
          <p:cNvPr id="6" name="Inhaltsplatzhalter 2">
            <a:extLst>
              <a:ext uri="{FF2B5EF4-FFF2-40B4-BE49-F238E27FC236}">
                <a16:creationId xmlns:a16="http://schemas.microsoft.com/office/drawing/2014/main" id="{D0EE704A-A072-48D9-89BB-663020E23C71}"/>
              </a:ext>
            </a:extLst>
          </p:cNvPr>
          <p:cNvSpPr txBox="1">
            <a:spLocks/>
          </p:cNvSpPr>
          <p:nvPr/>
        </p:nvSpPr>
        <p:spPr>
          <a:xfrm>
            <a:off x="397657" y="1517787"/>
            <a:ext cx="8396675" cy="1129952"/>
          </a:xfrm>
          <a:prstGeom prst="rect">
            <a:avLst/>
          </a:prstGeom>
          <a:solidFill>
            <a:schemeClr val="accent3">
              <a:lumMod val="40000"/>
              <a:lumOff val="60000"/>
            </a:schemeClr>
          </a:solidFill>
        </p:spPr>
        <p:txBody>
          <a:bodyPr anchor="ctr" anchorCtr="0">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r>
              <a:rPr lang="de-DE" sz="1600" b="1" dirty="0">
                <a:solidFill>
                  <a:srgbClr val="5B6B6A"/>
                </a:solidFill>
                <a:latin typeface="Calibri" charset="0"/>
              </a:rPr>
              <a:t>Nachdem Sie nun Wissen, wie der aktuelle Wissenstand von Frau M. zu </a:t>
            </a:r>
            <a:r>
              <a:rPr lang="de-DE" sz="1600" b="1" dirty="0" smtClean="0">
                <a:solidFill>
                  <a:srgbClr val="5B6B6A"/>
                </a:solidFill>
                <a:latin typeface="Calibri" charset="0"/>
              </a:rPr>
              <a:t>Ihrem ausgewählten Gesundheitsthema </a:t>
            </a:r>
            <a:r>
              <a:rPr lang="de-DE" sz="1600" b="1" dirty="0">
                <a:solidFill>
                  <a:srgbClr val="5B6B6A"/>
                </a:solidFill>
                <a:latin typeface="Calibri" charset="0"/>
              </a:rPr>
              <a:t>ist, möchten Sie Frau M. neue Informationen vermitteln.</a:t>
            </a:r>
          </a:p>
        </p:txBody>
      </p:sp>
      <p:sp>
        <p:nvSpPr>
          <p:cNvPr id="9" name="Freeform: Shape 527">
            <a:extLst>
              <a:ext uri="{FF2B5EF4-FFF2-40B4-BE49-F238E27FC236}">
                <a16:creationId xmlns:a16="http://schemas.microsoft.com/office/drawing/2014/main" id="{071FC59D-F745-8F47-B7C2-774417A01F49}"/>
              </a:ext>
            </a:extLst>
          </p:cNvPr>
          <p:cNvSpPr>
            <a:spLocks noChangeAspect="1"/>
          </p:cNvSpPr>
          <p:nvPr/>
        </p:nvSpPr>
        <p:spPr>
          <a:xfrm>
            <a:off x="3203848" y="4516760"/>
            <a:ext cx="438150" cy="438150"/>
          </a:xfrm>
          <a:custGeom>
            <a:avLst/>
            <a:gdLst>
              <a:gd name="connsiteX0" fmla="*/ 209550 w 438150"/>
              <a:gd name="connsiteY0" fmla="*/ 76200 h 438150"/>
              <a:gd name="connsiteX1" fmla="*/ 228600 w 438150"/>
              <a:gd name="connsiteY1" fmla="*/ 76200 h 438150"/>
              <a:gd name="connsiteX2" fmla="*/ 228600 w 438150"/>
              <a:gd name="connsiteY2" fmla="*/ 213608 h 438150"/>
              <a:gd name="connsiteX3" fmla="*/ 295313 w 438150"/>
              <a:gd name="connsiteY3" fmla="*/ 252517 h 438150"/>
              <a:gd name="connsiteX4" fmla="*/ 285712 w 438150"/>
              <a:gd name="connsiteY4" fmla="*/ 268976 h 438150"/>
              <a:gd name="connsiteX5" fmla="*/ 209550 w 438150"/>
              <a:gd name="connsiteY5" fmla="*/ 224542 h 438150"/>
              <a:gd name="connsiteX6" fmla="*/ 219075 w 438150"/>
              <a:gd name="connsiteY6" fmla="*/ 19050 h 438150"/>
              <a:gd name="connsiteX7" fmla="*/ 19050 w 438150"/>
              <a:gd name="connsiteY7" fmla="*/ 219075 h 438150"/>
              <a:gd name="connsiteX8" fmla="*/ 219075 w 438150"/>
              <a:gd name="connsiteY8" fmla="*/ 419100 h 438150"/>
              <a:gd name="connsiteX9" fmla="*/ 419100 w 438150"/>
              <a:gd name="connsiteY9" fmla="*/ 219075 h 438150"/>
              <a:gd name="connsiteX10" fmla="*/ 219075 w 438150"/>
              <a:gd name="connsiteY10" fmla="*/ 19050 h 438150"/>
              <a:gd name="connsiteX11" fmla="*/ 219075 w 438150"/>
              <a:gd name="connsiteY11" fmla="*/ 0 h 438150"/>
              <a:gd name="connsiteX12" fmla="*/ 438150 w 438150"/>
              <a:gd name="connsiteY12" fmla="*/ 219075 h 438150"/>
              <a:gd name="connsiteX13" fmla="*/ 219075 w 438150"/>
              <a:gd name="connsiteY13" fmla="*/ 438150 h 438150"/>
              <a:gd name="connsiteX14" fmla="*/ 0 w 438150"/>
              <a:gd name="connsiteY14" fmla="*/ 219075 h 438150"/>
              <a:gd name="connsiteX15" fmla="*/ 219075 w 438150"/>
              <a:gd name="connsiteY15" fmla="*/ 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8150" h="438150">
                <a:moveTo>
                  <a:pt x="209550" y="76200"/>
                </a:moveTo>
                <a:lnTo>
                  <a:pt x="228600" y="76200"/>
                </a:lnTo>
                <a:lnTo>
                  <a:pt x="228600" y="213608"/>
                </a:lnTo>
                <a:lnTo>
                  <a:pt x="295313" y="252517"/>
                </a:lnTo>
                <a:lnTo>
                  <a:pt x="285712" y="268976"/>
                </a:lnTo>
                <a:lnTo>
                  <a:pt x="209550" y="224542"/>
                </a:lnTo>
                <a:close/>
                <a:moveTo>
                  <a:pt x="219075" y="19050"/>
                </a:moveTo>
                <a:cubicBezTo>
                  <a:pt x="108604" y="19050"/>
                  <a:pt x="19050" y="108604"/>
                  <a:pt x="19050" y="219075"/>
                </a:cubicBezTo>
                <a:cubicBezTo>
                  <a:pt x="19050" y="329546"/>
                  <a:pt x="108604" y="419100"/>
                  <a:pt x="219075" y="419100"/>
                </a:cubicBezTo>
                <a:cubicBezTo>
                  <a:pt x="329546" y="419100"/>
                  <a:pt x="419100" y="329546"/>
                  <a:pt x="419100" y="219075"/>
                </a:cubicBezTo>
                <a:cubicBezTo>
                  <a:pt x="418973" y="108657"/>
                  <a:pt x="329493" y="19177"/>
                  <a:pt x="219075" y="19050"/>
                </a:cubicBezTo>
                <a:close/>
                <a:moveTo>
                  <a:pt x="219075" y="0"/>
                </a:moveTo>
                <a:cubicBezTo>
                  <a:pt x="340067" y="0"/>
                  <a:pt x="438150" y="98083"/>
                  <a:pt x="438150" y="219075"/>
                </a:cubicBezTo>
                <a:cubicBezTo>
                  <a:pt x="438016" y="340011"/>
                  <a:pt x="340011" y="438016"/>
                  <a:pt x="219075" y="438150"/>
                </a:cubicBezTo>
                <a:cubicBezTo>
                  <a:pt x="98083" y="438150"/>
                  <a:pt x="0" y="340067"/>
                  <a:pt x="0" y="219075"/>
                </a:cubicBezTo>
                <a:cubicBezTo>
                  <a:pt x="0" y="98083"/>
                  <a:pt x="98083" y="0"/>
                  <a:pt x="219075" y="0"/>
                </a:cubicBezTo>
                <a:close/>
              </a:path>
            </a:pathLst>
          </a:custGeom>
          <a:solidFill>
            <a:srgbClr val="000000"/>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32381318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2">
            <a:extLst>
              <a:ext uri="{FF2B5EF4-FFF2-40B4-BE49-F238E27FC236}">
                <a16:creationId xmlns:a16="http://schemas.microsoft.com/office/drawing/2014/main" id="{D0EE704A-A072-48D9-89BB-663020E23C71}"/>
              </a:ext>
            </a:extLst>
          </p:cNvPr>
          <p:cNvSpPr txBox="1">
            <a:spLocks/>
          </p:cNvSpPr>
          <p:nvPr/>
        </p:nvSpPr>
        <p:spPr>
          <a:xfrm>
            <a:off x="395240" y="2726061"/>
            <a:ext cx="8497193" cy="2419027"/>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600"/>
              </a:spcAft>
              <a:buNone/>
            </a:pPr>
            <a:r>
              <a:rPr lang="de-DE" sz="1600" dirty="0">
                <a:solidFill>
                  <a:srgbClr val="5B6B6A"/>
                </a:solidFill>
                <a:latin typeface="Calibri" charset="0"/>
              </a:rPr>
              <a:t>Rollenspiel: </a:t>
            </a:r>
          </a:p>
          <a:p>
            <a:pPr marL="0" indent="0" algn="ctr">
              <a:spcBef>
                <a:spcPts val="0"/>
              </a:spcBef>
              <a:spcAft>
                <a:spcPts val="600"/>
              </a:spcAft>
              <a:buNone/>
            </a:pPr>
            <a:r>
              <a:rPr lang="de-DE" sz="1600" dirty="0">
                <a:solidFill>
                  <a:srgbClr val="5B6B6A"/>
                </a:solidFill>
                <a:latin typeface="Calibri" charset="0"/>
              </a:rPr>
              <a:t>Üben Sie in Tandems, wie Sie die Informationen zu Ihrem ausgewählten Gesundheitsthema an </a:t>
            </a:r>
            <a:r>
              <a:rPr lang="de-DE" sz="1600" dirty="0" smtClean="0">
                <a:solidFill>
                  <a:srgbClr val="5B6B6A"/>
                </a:solidFill>
                <a:latin typeface="Calibri" charset="0"/>
              </a:rPr>
              <a:t/>
            </a:r>
            <a:br>
              <a:rPr lang="de-DE" sz="1600" dirty="0" smtClean="0">
                <a:solidFill>
                  <a:srgbClr val="5B6B6A"/>
                </a:solidFill>
                <a:latin typeface="Calibri" charset="0"/>
              </a:rPr>
            </a:br>
            <a:r>
              <a:rPr lang="de-DE" sz="1600" dirty="0" smtClean="0">
                <a:solidFill>
                  <a:srgbClr val="5B6B6A"/>
                </a:solidFill>
                <a:latin typeface="Calibri" charset="0"/>
              </a:rPr>
              <a:t>Frau </a:t>
            </a:r>
            <a:r>
              <a:rPr lang="de-DE" sz="1600" dirty="0">
                <a:solidFill>
                  <a:srgbClr val="5B6B6A"/>
                </a:solidFill>
                <a:latin typeface="Calibri" charset="0"/>
              </a:rPr>
              <a:t>M. weitergeben und lassen Sie sich das Gesagte „zurückerklären“.  </a:t>
            </a:r>
          </a:p>
          <a:p>
            <a:pPr marL="0" indent="0" algn="ctr">
              <a:spcBef>
                <a:spcPts val="0"/>
              </a:spcBef>
              <a:spcAft>
                <a:spcPts val="600"/>
              </a:spcAft>
              <a:buNone/>
            </a:pPr>
            <a:endParaRPr lang="de-DE" sz="1600" dirty="0">
              <a:solidFill>
                <a:srgbClr val="5B6B6A"/>
              </a:solidFill>
              <a:latin typeface="Calibri" charset="0"/>
            </a:endParaRPr>
          </a:p>
          <a:p>
            <a:pPr marL="0" indent="0" algn="ctr">
              <a:spcBef>
                <a:spcPts val="0"/>
              </a:spcBef>
              <a:spcAft>
                <a:spcPts val="600"/>
              </a:spcAft>
              <a:buNone/>
            </a:pPr>
            <a:r>
              <a:rPr lang="de-DE" sz="1600" dirty="0">
                <a:solidFill>
                  <a:srgbClr val="5B6B6A"/>
                </a:solidFill>
                <a:latin typeface="Calibri" charset="0"/>
              </a:rPr>
              <a:t>Nutzen Sie dafür die Tipps auf dem Handzettel „Gesundheitskompetente Kommunikation“.</a:t>
            </a:r>
          </a:p>
          <a:p>
            <a:pPr marL="0" indent="0" algn="ctr">
              <a:spcBef>
                <a:spcPts val="0"/>
              </a:spcBef>
              <a:spcAft>
                <a:spcPts val="600"/>
              </a:spcAft>
              <a:buNone/>
            </a:pPr>
            <a:endParaRPr lang="de-DE" sz="1600" dirty="0">
              <a:solidFill>
                <a:srgbClr val="5B6B6A"/>
              </a:solidFill>
              <a:latin typeface="Calibri" charset="0"/>
            </a:endParaRPr>
          </a:p>
          <a:p>
            <a:pPr marL="0" indent="0" algn="ctr">
              <a:spcBef>
                <a:spcPts val="0"/>
              </a:spcBef>
              <a:spcAft>
                <a:spcPts val="600"/>
              </a:spcAft>
              <a:buNone/>
            </a:pPr>
            <a:r>
              <a:rPr lang="de-DE" sz="1600" dirty="0">
                <a:solidFill>
                  <a:srgbClr val="5B6B6A"/>
                </a:solidFill>
                <a:latin typeface="Calibri" charset="0"/>
              </a:rPr>
              <a:t>Übungszeit 10 Minuten</a:t>
            </a:r>
          </a:p>
          <a:p>
            <a:pPr marL="0" indent="0" algn="ctr">
              <a:spcBef>
                <a:spcPts val="0"/>
              </a:spcBef>
              <a:spcAft>
                <a:spcPts val="600"/>
              </a:spcAft>
              <a:buNone/>
            </a:pPr>
            <a:endParaRPr lang="de-DE" sz="1600" dirty="0">
              <a:solidFill>
                <a:srgbClr val="5B6B6A"/>
              </a:solidFill>
              <a:latin typeface="Calibri" charset="0"/>
            </a:endParaRPr>
          </a:p>
        </p:txBody>
      </p:sp>
      <p:sp>
        <p:nvSpPr>
          <p:cNvPr id="7" name="Textfeld 6"/>
          <p:cNvSpPr txBox="1"/>
          <p:nvPr/>
        </p:nvSpPr>
        <p:spPr>
          <a:xfrm>
            <a:off x="395288" y="150490"/>
            <a:ext cx="5832896"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Gesundheitskompetente Kommunikation</a:t>
            </a:r>
          </a:p>
        </p:txBody>
      </p:sp>
      <p:sp>
        <p:nvSpPr>
          <p:cNvPr id="11" name="Textfeld 10"/>
          <p:cNvSpPr txBox="1"/>
          <p:nvPr/>
        </p:nvSpPr>
        <p:spPr>
          <a:xfrm>
            <a:off x="899592" y="626566"/>
            <a:ext cx="3600400"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dirty="0">
                <a:solidFill>
                  <a:schemeClr val="bg1"/>
                </a:solidFill>
                <a:cs typeface="TheSansOffice"/>
              </a:rPr>
              <a:t>Gesprächstechnik „Kom-Two-Three“ – Übung 3</a:t>
            </a:r>
          </a:p>
        </p:txBody>
      </p:sp>
      <p:sp>
        <p:nvSpPr>
          <p:cNvPr id="9" name="Inhaltsplatzhalter 2">
            <a:extLst>
              <a:ext uri="{FF2B5EF4-FFF2-40B4-BE49-F238E27FC236}">
                <a16:creationId xmlns:a16="http://schemas.microsoft.com/office/drawing/2014/main" id="{D0EE704A-A072-48D9-89BB-663020E23C71}"/>
              </a:ext>
            </a:extLst>
          </p:cNvPr>
          <p:cNvSpPr txBox="1">
            <a:spLocks/>
          </p:cNvSpPr>
          <p:nvPr/>
        </p:nvSpPr>
        <p:spPr>
          <a:xfrm>
            <a:off x="397657" y="1517787"/>
            <a:ext cx="8396675" cy="1129952"/>
          </a:xfrm>
          <a:prstGeom prst="rect">
            <a:avLst/>
          </a:prstGeom>
          <a:solidFill>
            <a:schemeClr val="accent3">
              <a:lumMod val="40000"/>
              <a:lumOff val="60000"/>
            </a:schemeClr>
          </a:solidFill>
        </p:spPr>
        <p:txBody>
          <a:bodyPr anchor="ctr" anchorCtr="0">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r>
              <a:rPr lang="de-DE" sz="1600" b="1" dirty="0">
                <a:solidFill>
                  <a:srgbClr val="5B6B6A"/>
                </a:solidFill>
                <a:latin typeface="Calibri" charset="0"/>
              </a:rPr>
              <a:t>Nachdem Sie nun Wissen, wie der aktuelle Wissenstand von Frau M. zu </a:t>
            </a:r>
            <a:r>
              <a:rPr lang="de-DE" sz="1600" b="1" dirty="0" smtClean="0">
                <a:solidFill>
                  <a:srgbClr val="5B6B6A"/>
                </a:solidFill>
                <a:latin typeface="Calibri" charset="0"/>
              </a:rPr>
              <a:t>Ihrem ausgewählten Gesundheitsthema </a:t>
            </a:r>
            <a:r>
              <a:rPr lang="de-DE" sz="1600" b="1" dirty="0">
                <a:solidFill>
                  <a:srgbClr val="5B6B6A"/>
                </a:solidFill>
                <a:latin typeface="Calibri" charset="0"/>
              </a:rPr>
              <a:t>ist, möchten Sie Frau M. neue Informationen vermitteln.</a:t>
            </a:r>
          </a:p>
        </p:txBody>
      </p:sp>
      <p:sp>
        <p:nvSpPr>
          <p:cNvPr id="10" name="Freeform: Shape 527">
            <a:extLst>
              <a:ext uri="{FF2B5EF4-FFF2-40B4-BE49-F238E27FC236}">
                <a16:creationId xmlns:a16="http://schemas.microsoft.com/office/drawing/2014/main" id="{071FC59D-F745-8F47-B7C2-774417A01F49}"/>
              </a:ext>
            </a:extLst>
          </p:cNvPr>
          <p:cNvSpPr>
            <a:spLocks noChangeAspect="1"/>
          </p:cNvSpPr>
          <p:nvPr/>
        </p:nvSpPr>
        <p:spPr>
          <a:xfrm>
            <a:off x="3131840" y="4516760"/>
            <a:ext cx="438150" cy="438150"/>
          </a:xfrm>
          <a:custGeom>
            <a:avLst/>
            <a:gdLst>
              <a:gd name="connsiteX0" fmla="*/ 209550 w 438150"/>
              <a:gd name="connsiteY0" fmla="*/ 76200 h 438150"/>
              <a:gd name="connsiteX1" fmla="*/ 228600 w 438150"/>
              <a:gd name="connsiteY1" fmla="*/ 76200 h 438150"/>
              <a:gd name="connsiteX2" fmla="*/ 228600 w 438150"/>
              <a:gd name="connsiteY2" fmla="*/ 213608 h 438150"/>
              <a:gd name="connsiteX3" fmla="*/ 295313 w 438150"/>
              <a:gd name="connsiteY3" fmla="*/ 252517 h 438150"/>
              <a:gd name="connsiteX4" fmla="*/ 285712 w 438150"/>
              <a:gd name="connsiteY4" fmla="*/ 268976 h 438150"/>
              <a:gd name="connsiteX5" fmla="*/ 209550 w 438150"/>
              <a:gd name="connsiteY5" fmla="*/ 224542 h 438150"/>
              <a:gd name="connsiteX6" fmla="*/ 219075 w 438150"/>
              <a:gd name="connsiteY6" fmla="*/ 19050 h 438150"/>
              <a:gd name="connsiteX7" fmla="*/ 19050 w 438150"/>
              <a:gd name="connsiteY7" fmla="*/ 219075 h 438150"/>
              <a:gd name="connsiteX8" fmla="*/ 219075 w 438150"/>
              <a:gd name="connsiteY8" fmla="*/ 419100 h 438150"/>
              <a:gd name="connsiteX9" fmla="*/ 419100 w 438150"/>
              <a:gd name="connsiteY9" fmla="*/ 219075 h 438150"/>
              <a:gd name="connsiteX10" fmla="*/ 219075 w 438150"/>
              <a:gd name="connsiteY10" fmla="*/ 19050 h 438150"/>
              <a:gd name="connsiteX11" fmla="*/ 219075 w 438150"/>
              <a:gd name="connsiteY11" fmla="*/ 0 h 438150"/>
              <a:gd name="connsiteX12" fmla="*/ 438150 w 438150"/>
              <a:gd name="connsiteY12" fmla="*/ 219075 h 438150"/>
              <a:gd name="connsiteX13" fmla="*/ 219075 w 438150"/>
              <a:gd name="connsiteY13" fmla="*/ 438150 h 438150"/>
              <a:gd name="connsiteX14" fmla="*/ 0 w 438150"/>
              <a:gd name="connsiteY14" fmla="*/ 219075 h 438150"/>
              <a:gd name="connsiteX15" fmla="*/ 219075 w 438150"/>
              <a:gd name="connsiteY15" fmla="*/ 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8150" h="438150">
                <a:moveTo>
                  <a:pt x="209550" y="76200"/>
                </a:moveTo>
                <a:lnTo>
                  <a:pt x="228600" y="76200"/>
                </a:lnTo>
                <a:lnTo>
                  <a:pt x="228600" y="213608"/>
                </a:lnTo>
                <a:lnTo>
                  <a:pt x="295313" y="252517"/>
                </a:lnTo>
                <a:lnTo>
                  <a:pt x="285712" y="268976"/>
                </a:lnTo>
                <a:lnTo>
                  <a:pt x="209550" y="224542"/>
                </a:lnTo>
                <a:close/>
                <a:moveTo>
                  <a:pt x="219075" y="19050"/>
                </a:moveTo>
                <a:cubicBezTo>
                  <a:pt x="108604" y="19050"/>
                  <a:pt x="19050" y="108604"/>
                  <a:pt x="19050" y="219075"/>
                </a:cubicBezTo>
                <a:cubicBezTo>
                  <a:pt x="19050" y="329546"/>
                  <a:pt x="108604" y="419100"/>
                  <a:pt x="219075" y="419100"/>
                </a:cubicBezTo>
                <a:cubicBezTo>
                  <a:pt x="329546" y="419100"/>
                  <a:pt x="419100" y="329546"/>
                  <a:pt x="419100" y="219075"/>
                </a:cubicBezTo>
                <a:cubicBezTo>
                  <a:pt x="418973" y="108657"/>
                  <a:pt x="329493" y="19177"/>
                  <a:pt x="219075" y="19050"/>
                </a:cubicBezTo>
                <a:close/>
                <a:moveTo>
                  <a:pt x="219075" y="0"/>
                </a:moveTo>
                <a:cubicBezTo>
                  <a:pt x="340067" y="0"/>
                  <a:pt x="438150" y="98083"/>
                  <a:pt x="438150" y="219075"/>
                </a:cubicBezTo>
                <a:cubicBezTo>
                  <a:pt x="438016" y="340011"/>
                  <a:pt x="340011" y="438016"/>
                  <a:pt x="219075" y="438150"/>
                </a:cubicBezTo>
                <a:cubicBezTo>
                  <a:pt x="98083" y="438150"/>
                  <a:pt x="0" y="340067"/>
                  <a:pt x="0" y="219075"/>
                </a:cubicBezTo>
                <a:cubicBezTo>
                  <a:pt x="0" y="98083"/>
                  <a:pt x="98083" y="0"/>
                  <a:pt x="219075" y="0"/>
                </a:cubicBezTo>
                <a:close/>
              </a:path>
            </a:pathLst>
          </a:custGeom>
          <a:solidFill>
            <a:srgbClr val="000000"/>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37336630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feld 28">
            <a:extLst>
              <a:ext uri="{FF2B5EF4-FFF2-40B4-BE49-F238E27FC236}">
                <a16:creationId xmlns:a16="http://schemas.microsoft.com/office/drawing/2014/main" id="{51661C21-7507-499B-AC4A-4301DD55AE2C}"/>
              </a:ext>
            </a:extLst>
          </p:cNvPr>
          <p:cNvSpPr txBox="1"/>
          <p:nvPr/>
        </p:nvSpPr>
        <p:spPr>
          <a:xfrm>
            <a:off x="352215" y="1132384"/>
            <a:ext cx="3283681" cy="3200876"/>
          </a:xfrm>
          <a:prstGeom prst="rect">
            <a:avLst/>
          </a:prstGeom>
          <a:noFill/>
        </p:spPr>
        <p:txBody>
          <a:bodyPr wrap="square">
            <a:spAutoFit/>
          </a:bodyPr>
          <a:lstStyle/>
          <a:p>
            <a:r>
              <a:rPr lang="de-DE" sz="1600" b="1" dirty="0">
                <a:solidFill>
                  <a:srgbClr val="5B6B6A"/>
                </a:solidFill>
              </a:rPr>
              <a:t>Dank gebührt:</a:t>
            </a:r>
          </a:p>
          <a:p>
            <a:endParaRPr lang="de-DE" sz="900" b="1" dirty="0">
              <a:solidFill>
                <a:srgbClr val="5B6B6A"/>
              </a:solidFill>
            </a:endParaRPr>
          </a:p>
          <a:p>
            <a:pPr marL="285750" indent="-285750">
              <a:buFont typeface="Arial" panose="020B0604020202020204" pitchFamily="34" charset="0"/>
              <a:buChar char="•"/>
            </a:pPr>
            <a:r>
              <a:rPr lang="de-DE" sz="1400" b="1" dirty="0">
                <a:solidFill>
                  <a:srgbClr val="5B6B6A"/>
                </a:solidFill>
              </a:rPr>
              <a:t>AOK PLUS </a:t>
            </a:r>
            <a:r>
              <a:rPr lang="de-DE" sz="1400" dirty="0">
                <a:solidFill>
                  <a:srgbClr val="5B6B6A"/>
                </a:solidFill>
              </a:rPr>
              <a:t>als Geldgeber und Kooperationspartner </a:t>
            </a:r>
          </a:p>
          <a:p>
            <a:endParaRPr lang="de-DE" sz="1400" dirty="0">
              <a:solidFill>
                <a:srgbClr val="5B6B6A"/>
              </a:solidFill>
            </a:endParaRPr>
          </a:p>
          <a:p>
            <a:pPr marL="285750" indent="-285750">
              <a:buFont typeface="Arial" panose="020B0604020202020204" pitchFamily="34" charset="0"/>
              <a:buChar char="•"/>
            </a:pPr>
            <a:r>
              <a:rPr lang="de-DE" sz="1400" b="1" dirty="0">
                <a:solidFill>
                  <a:srgbClr val="5B6B6A"/>
                </a:solidFill>
              </a:rPr>
              <a:t>A</a:t>
            </a:r>
            <a:r>
              <a:rPr lang="de-DE" sz="1400" b="1" dirty="0" smtClean="0">
                <a:solidFill>
                  <a:srgbClr val="5B6B6A"/>
                </a:solidFill>
              </a:rPr>
              <a:t>llen </a:t>
            </a:r>
            <a:r>
              <a:rPr lang="de-DE" sz="1400" b="1" dirty="0">
                <a:solidFill>
                  <a:srgbClr val="5B6B6A"/>
                </a:solidFill>
              </a:rPr>
              <a:t>teilnehmenden Einrichtungen und Personen </a:t>
            </a:r>
            <a:r>
              <a:rPr lang="de-DE" sz="1400" dirty="0">
                <a:solidFill>
                  <a:srgbClr val="5B6B6A"/>
                </a:solidFill>
              </a:rPr>
              <a:t>(u. a. Pretests, Pilotierung)</a:t>
            </a:r>
          </a:p>
          <a:p>
            <a:pPr marL="285750" indent="-285750">
              <a:buFont typeface="Arial" panose="020B0604020202020204" pitchFamily="34" charset="0"/>
              <a:buChar char="•"/>
            </a:pPr>
            <a:endParaRPr lang="de-DE" sz="900" b="1" dirty="0">
              <a:solidFill>
                <a:srgbClr val="5B6B6A"/>
              </a:solidFill>
            </a:endParaRPr>
          </a:p>
          <a:p>
            <a:pPr marL="285750" indent="-285750">
              <a:buFont typeface="Arial"/>
              <a:buChar char="•"/>
              <a:defRPr/>
            </a:pPr>
            <a:r>
              <a:rPr lang="de-DE" sz="1400" b="1" dirty="0">
                <a:solidFill>
                  <a:srgbClr val="5B6B6A"/>
                </a:solidFill>
              </a:rPr>
              <a:t>Projektteam: </a:t>
            </a:r>
            <a:r>
              <a:rPr lang="de-DE" sz="1400" dirty="0">
                <a:solidFill>
                  <a:srgbClr val="5B6B6A"/>
                </a:solidFill>
              </a:rPr>
              <a:t>Lisa Kogel, Judith Lutz, Lena Salewski, Theres Vockert, Lorena Wetzel, Loriane Zelfl und studentische Mitarbeitende (u. a. Mareike </a:t>
            </a:r>
            <a:r>
              <a:rPr lang="de-DE" sz="1400" dirty="0" err="1">
                <a:solidFill>
                  <a:srgbClr val="5B6B6A"/>
                </a:solidFill>
              </a:rPr>
              <a:t>Brietzke</a:t>
            </a:r>
            <a:r>
              <a:rPr lang="de-DE" sz="1400" dirty="0">
                <a:solidFill>
                  <a:srgbClr val="5B6B6A"/>
                </a:solidFill>
              </a:rPr>
              <a:t>, Vanessa Grimm, Diana Moroz, </a:t>
            </a:r>
            <a:r>
              <a:rPr lang="de-DE" sz="1400" dirty="0" smtClean="0">
                <a:solidFill>
                  <a:srgbClr val="5B6B6A"/>
                </a:solidFill>
              </a:rPr>
              <a:t>Emma </a:t>
            </a:r>
            <a:r>
              <a:rPr lang="de-DE" sz="1400" dirty="0" err="1" smtClean="0">
                <a:solidFill>
                  <a:srgbClr val="5B6B6A"/>
                </a:solidFill>
              </a:rPr>
              <a:t>Spanaus</a:t>
            </a:r>
            <a:r>
              <a:rPr lang="de-DE" sz="1400" dirty="0" smtClean="0">
                <a:solidFill>
                  <a:srgbClr val="5B6B6A"/>
                </a:solidFill>
              </a:rPr>
              <a:t>, Luisa </a:t>
            </a:r>
            <a:r>
              <a:rPr lang="de-DE" sz="1400" dirty="0">
                <a:solidFill>
                  <a:srgbClr val="5B6B6A"/>
                </a:solidFill>
              </a:rPr>
              <a:t>Walch, Anna Wedler)</a:t>
            </a:r>
            <a:endParaRPr lang="de-DE" sz="1400" dirty="0"/>
          </a:p>
        </p:txBody>
      </p:sp>
      <p:sp>
        <p:nvSpPr>
          <p:cNvPr id="3" name="Textfeld 2">
            <a:extLst>
              <a:ext uri="{FF2B5EF4-FFF2-40B4-BE49-F238E27FC236}">
                <a16:creationId xmlns:a16="http://schemas.microsoft.com/office/drawing/2014/main" id="{37D14AFD-D208-4102-A4B3-439E68B68415}"/>
              </a:ext>
            </a:extLst>
          </p:cNvPr>
          <p:cNvSpPr txBox="1"/>
          <p:nvPr/>
        </p:nvSpPr>
        <p:spPr>
          <a:xfrm>
            <a:off x="395288" y="150490"/>
            <a:ext cx="4392736"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dirty="0">
                <a:solidFill>
                  <a:schemeClr val="bg1"/>
                </a:solidFill>
                <a:latin typeface="+mj-lt"/>
                <a:cs typeface="TheSansOffice"/>
              </a:rPr>
              <a:t>Danksagung und Publikationen</a:t>
            </a:r>
          </a:p>
        </p:txBody>
      </p:sp>
      <p:pic>
        <p:nvPicPr>
          <p:cNvPr id="10" name="Grafik 9" descr="Händedruck">
            <a:extLst>
              <a:ext uri="{FF2B5EF4-FFF2-40B4-BE49-F238E27FC236}">
                <a16:creationId xmlns:a16="http://schemas.microsoft.com/office/drawing/2014/main" id="{5CF1BD47-92CE-40B7-B24F-AF619992B0DB}"/>
              </a:ext>
            </a:extLst>
          </p:cNvPr>
          <p:cNvPicPr>
            <a:picLocks noChangeAspect="1"/>
          </p:cNvPicPr>
          <p:nvPr/>
        </p:nvPicPr>
        <p:blipFill>
          <a:blip r:embed="rId3"/>
          <a:stretch>
            <a:fillRect/>
          </a:stretch>
        </p:blipFill>
        <p:spPr>
          <a:xfrm>
            <a:off x="1911033" y="983342"/>
            <a:ext cx="730224" cy="730224"/>
          </a:xfrm>
          <a:prstGeom prst="rect">
            <a:avLst/>
          </a:prstGeom>
        </p:spPr>
      </p:pic>
      <p:grpSp>
        <p:nvGrpSpPr>
          <p:cNvPr id="26" name="Gruppieren 25">
            <a:extLst>
              <a:ext uri="{FF2B5EF4-FFF2-40B4-BE49-F238E27FC236}">
                <a16:creationId xmlns:a16="http://schemas.microsoft.com/office/drawing/2014/main" id="{3ABEFC95-5E9D-46FC-9287-1172CEC41C9A}"/>
              </a:ext>
            </a:extLst>
          </p:cNvPr>
          <p:cNvGrpSpPr/>
          <p:nvPr/>
        </p:nvGrpSpPr>
        <p:grpSpPr>
          <a:xfrm>
            <a:off x="4232275" y="1164112"/>
            <a:ext cx="2486814" cy="3657540"/>
            <a:chOff x="6588224" y="1132384"/>
            <a:chExt cx="2486814" cy="3657540"/>
          </a:xfrm>
        </p:grpSpPr>
        <p:grpSp>
          <p:nvGrpSpPr>
            <p:cNvPr id="18" name="Gruppieren 17">
              <a:extLst>
                <a:ext uri="{FF2B5EF4-FFF2-40B4-BE49-F238E27FC236}">
                  <a16:creationId xmlns:a16="http://schemas.microsoft.com/office/drawing/2014/main" id="{0D9CF41D-CF3B-4FA9-B4B9-0C5BEC9EF1B8}"/>
                </a:ext>
              </a:extLst>
            </p:cNvPr>
            <p:cNvGrpSpPr/>
            <p:nvPr/>
          </p:nvGrpSpPr>
          <p:grpSpPr>
            <a:xfrm>
              <a:off x="6626766" y="1132384"/>
              <a:ext cx="2448272" cy="1861665"/>
              <a:chOff x="6626766" y="1316560"/>
              <a:chExt cx="2448272" cy="1861665"/>
            </a:xfrm>
          </p:grpSpPr>
          <p:pic>
            <p:nvPicPr>
              <p:cNvPr id="15" name="Grafik 14">
                <a:extLst>
                  <a:ext uri="{FF2B5EF4-FFF2-40B4-BE49-F238E27FC236}">
                    <a16:creationId xmlns:a16="http://schemas.microsoft.com/office/drawing/2014/main" id="{2052FFEB-184A-4B09-B185-17C6C38728FF}"/>
                  </a:ext>
                </a:extLst>
              </p:cNvPr>
              <p:cNvPicPr>
                <a:picLocks noChangeAspect="1"/>
              </p:cNvPicPr>
              <p:nvPr/>
            </p:nvPicPr>
            <p:blipFill>
              <a:blip r:embed="rId4"/>
              <a:stretch>
                <a:fillRect/>
              </a:stretch>
            </p:blipFill>
            <p:spPr>
              <a:xfrm>
                <a:off x="6698774" y="1316560"/>
                <a:ext cx="2265714" cy="1400000"/>
              </a:xfrm>
              <a:prstGeom prst="rect">
                <a:avLst/>
              </a:prstGeom>
              <a:ln>
                <a:noFill/>
              </a:ln>
              <a:effectLst>
                <a:outerShdw blurRad="190500" algn="tl" rotWithShape="0">
                  <a:srgbClr val="000000">
                    <a:alpha val="70000"/>
                  </a:srgbClr>
                </a:outerShdw>
              </a:effectLst>
            </p:spPr>
          </p:pic>
          <p:sp>
            <p:nvSpPr>
              <p:cNvPr id="17" name="Textfeld 16">
                <a:extLst>
                  <a:ext uri="{FF2B5EF4-FFF2-40B4-BE49-F238E27FC236}">
                    <a16:creationId xmlns:a16="http://schemas.microsoft.com/office/drawing/2014/main" id="{105F2EC5-D9A5-45C7-BFC5-0BDA13173B7A}"/>
                  </a:ext>
                </a:extLst>
              </p:cNvPr>
              <p:cNvSpPr txBox="1"/>
              <p:nvPr/>
            </p:nvSpPr>
            <p:spPr>
              <a:xfrm>
                <a:off x="6626766" y="2716560"/>
                <a:ext cx="2448272" cy="461665"/>
              </a:xfrm>
              <a:prstGeom prst="rect">
                <a:avLst/>
              </a:prstGeom>
              <a:noFill/>
            </p:spPr>
            <p:txBody>
              <a:bodyPr wrap="square">
                <a:spAutoFit/>
              </a:bodyPr>
              <a:lstStyle/>
              <a:p>
                <a:r>
                  <a:rPr lang="de-DE" sz="600" dirty="0" err="1">
                    <a:solidFill>
                      <a:srgbClr val="5B6B6A"/>
                    </a:solidFill>
                  </a:rPr>
                  <a:t>Rathmann</a:t>
                </a:r>
                <a:r>
                  <a:rPr lang="de-DE" sz="600" dirty="0">
                    <a:solidFill>
                      <a:srgbClr val="5B6B6A"/>
                    </a:solidFill>
                  </a:rPr>
                  <a:t>, K. et al. (2022): Tools zur Förderung der organisationalen Gesundheitskompetenz in Krankenhaus, Pflege und Eingliederungshilfe: eine systematische Übersicht. </a:t>
                </a:r>
                <a:r>
                  <a:rPr lang="de-DE" sz="600" dirty="0" smtClean="0">
                    <a:solidFill>
                      <a:srgbClr val="5B6B6A"/>
                    </a:solidFill>
                  </a:rPr>
                  <a:t>Monitor Versorgungsforschung 01/22 (15): </a:t>
                </a:r>
                <a:r>
                  <a:rPr lang="de-DE" sz="600" dirty="0">
                    <a:solidFill>
                      <a:srgbClr val="5B6B6A"/>
                    </a:solidFill>
                  </a:rPr>
                  <a:t>59-63. </a:t>
                </a:r>
                <a:r>
                  <a:rPr lang="de-DE" sz="600" dirty="0" err="1">
                    <a:solidFill>
                      <a:srgbClr val="5B6B6A"/>
                    </a:solidFill>
                  </a:rPr>
                  <a:t>DOI</a:t>
                </a:r>
                <a:r>
                  <a:rPr lang="de-DE" sz="600" dirty="0">
                    <a:solidFill>
                      <a:srgbClr val="5B6B6A"/>
                    </a:solidFill>
                  </a:rPr>
                  <a:t>: </a:t>
                </a:r>
                <a:r>
                  <a:rPr lang="de-DE" altLang="de-DE" sz="600" dirty="0">
                    <a:solidFill>
                      <a:srgbClr val="5B6B6A"/>
                    </a:solidFill>
                  </a:rPr>
                  <a:t>10.24945/</a:t>
                </a:r>
                <a:r>
                  <a:rPr lang="de-DE" altLang="de-DE" sz="600" dirty="0" err="1">
                    <a:solidFill>
                      <a:srgbClr val="5B6B6A"/>
                    </a:solidFill>
                  </a:rPr>
                  <a:t>MVF.01.22.1866</a:t>
                </a:r>
                <a:r>
                  <a:rPr lang="de-DE" altLang="de-DE" sz="600" dirty="0">
                    <a:solidFill>
                      <a:srgbClr val="5B6B6A"/>
                    </a:solidFill>
                  </a:rPr>
                  <a:t>-0533.2376.</a:t>
                </a:r>
                <a:endParaRPr lang="de-DE" sz="600" dirty="0">
                  <a:solidFill>
                    <a:srgbClr val="5B6B6A"/>
                  </a:solidFill>
                </a:endParaRPr>
              </a:p>
            </p:txBody>
          </p:sp>
        </p:grpSp>
        <p:pic>
          <p:nvPicPr>
            <p:cNvPr id="20" name="Grafik 19">
              <a:extLst>
                <a:ext uri="{FF2B5EF4-FFF2-40B4-BE49-F238E27FC236}">
                  <a16:creationId xmlns:a16="http://schemas.microsoft.com/office/drawing/2014/main" id="{6BC14893-65E4-4268-9156-36C69068D1BD}"/>
                </a:ext>
              </a:extLst>
            </p:cNvPr>
            <p:cNvPicPr>
              <a:picLocks noChangeAspect="1"/>
            </p:cNvPicPr>
            <p:nvPr/>
          </p:nvPicPr>
          <p:blipFill rotWithShape="1">
            <a:blip r:embed="rId5"/>
            <a:srcRect l="2707" r="5723"/>
            <a:stretch/>
          </p:blipFill>
          <p:spPr>
            <a:xfrm>
              <a:off x="6660232" y="3285190"/>
              <a:ext cx="2304256" cy="1054026"/>
            </a:xfrm>
            <a:prstGeom prst="rect">
              <a:avLst/>
            </a:prstGeom>
            <a:ln>
              <a:noFill/>
            </a:ln>
            <a:effectLst>
              <a:outerShdw blurRad="190500" algn="tl" rotWithShape="0">
                <a:srgbClr val="000000">
                  <a:alpha val="70000"/>
                </a:srgbClr>
              </a:outerShdw>
            </a:effectLst>
          </p:spPr>
        </p:pic>
        <p:sp>
          <p:nvSpPr>
            <p:cNvPr id="22" name="Textfeld 21">
              <a:extLst>
                <a:ext uri="{FF2B5EF4-FFF2-40B4-BE49-F238E27FC236}">
                  <a16:creationId xmlns:a16="http://schemas.microsoft.com/office/drawing/2014/main" id="{25A8C4A8-1C66-4B3D-B168-B50BDFD7F248}"/>
                </a:ext>
              </a:extLst>
            </p:cNvPr>
            <p:cNvSpPr txBox="1"/>
            <p:nvPr/>
          </p:nvSpPr>
          <p:spPr>
            <a:xfrm>
              <a:off x="6588224" y="4328259"/>
              <a:ext cx="2448272" cy="461665"/>
            </a:xfrm>
            <a:prstGeom prst="rect">
              <a:avLst/>
            </a:prstGeom>
            <a:noFill/>
          </p:spPr>
          <p:txBody>
            <a:bodyPr wrap="square">
              <a:spAutoFit/>
            </a:bodyPr>
            <a:lstStyle/>
            <a:p>
              <a:r>
                <a:rPr lang="de-DE" sz="600" b="0" i="0" dirty="0" err="1">
                  <a:solidFill>
                    <a:srgbClr val="5B6B6A"/>
                  </a:solidFill>
                  <a:effectLst/>
                  <a:latin typeface="+mn-lt"/>
                </a:rPr>
                <a:t>Rathmann</a:t>
              </a:r>
              <a:r>
                <a:rPr lang="de-DE" sz="600" b="0" i="0" dirty="0">
                  <a:solidFill>
                    <a:srgbClr val="5B6B6A"/>
                  </a:solidFill>
                  <a:effectLst/>
                  <a:latin typeface="+mn-lt"/>
                </a:rPr>
                <a:t>, K., Lutz, J. &amp; </a:t>
              </a:r>
              <a:r>
                <a:rPr lang="de-DE" sz="600" b="0" i="0" dirty="0" err="1">
                  <a:solidFill>
                    <a:srgbClr val="5B6B6A"/>
                  </a:solidFill>
                  <a:effectLst/>
                  <a:latin typeface="+mn-lt"/>
                </a:rPr>
                <a:t>Salewski</a:t>
              </a:r>
              <a:r>
                <a:rPr lang="de-DE" sz="600" b="0" i="0" dirty="0">
                  <a:solidFill>
                    <a:srgbClr val="5B6B6A"/>
                  </a:solidFill>
                  <a:effectLst/>
                  <a:latin typeface="+mn-lt"/>
                </a:rPr>
                <a:t>, L. (2022): Tools zur Stärkung der organisationalen Gesundheitskompetenz in Einrichtungen für Menschen mit Behinderung: eine systematische Übersicht. </a:t>
              </a:r>
              <a:r>
                <a:rPr lang="de-DE" sz="600" b="0" i="1" dirty="0" smtClean="0">
                  <a:solidFill>
                    <a:srgbClr val="5B6B6A"/>
                  </a:solidFill>
                  <a:effectLst/>
                  <a:latin typeface="+mn-lt"/>
                </a:rPr>
                <a:t>Prävention und </a:t>
              </a:r>
              <a:r>
                <a:rPr lang="de-DE" sz="600" i="1" dirty="0" smtClean="0">
                  <a:solidFill>
                    <a:srgbClr val="5B6B6A"/>
                  </a:solidFill>
                  <a:latin typeface="+mn-lt"/>
                </a:rPr>
                <a:t> </a:t>
              </a:r>
              <a:r>
                <a:rPr lang="de-DE" sz="600" b="0" i="1" dirty="0" smtClean="0">
                  <a:solidFill>
                    <a:srgbClr val="5B6B6A"/>
                  </a:solidFill>
                  <a:effectLst/>
                  <a:latin typeface="+mn-lt"/>
                </a:rPr>
                <a:t>Gesundheitsförderung 18: 59-67.</a:t>
              </a:r>
              <a:r>
                <a:rPr lang="de-DE" sz="600" b="0" i="0" dirty="0" smtClean="0">
                  <a:solidFill>
                    <a:srgbClr val="5B6B6A"/>
                  </a:solidFill>
                  <a:effectLst/>
                  <a:latin typeface="+mn-lt"/>
                </a:rPr>
                <a:t> </a:t>
              </a:r>
              <a:r>
                <a:rPr lang="de-DE" sz="600" b="0" i="0" dirty="0" err="1" smtClean="0">
                  <a:solidFill>
                    <a:srgbClr val="5B6B6A"/>
                  </a:solidFill>
                  <a:effectLst/>
                  <a:latin typeface="+mn-lt"/>
                </a:rPr>
                <a:t>DOI</a:t>
              </a:r>
              <a:r>
                <a:rPr lang="de-DE" sz="600" b="0" i="0" dirty="0" smtClean="0">
                  <a:solidFill>
                    <a:srgbClr val="5B6B6A"/>
                  </a:solidFill>
                  <a:effectLst/>
                  <a:latin typeface="+mn-lt"/>
                </a:rPr>
                <a:t>: 10.1007/</a:t>
              </a:r>
              <a:r>
                <a:rPr lang="de-DE" sz="600" b="0" i="0" dirty="0" err="1" smtClean="0">
                  <a:solidFill>
                    <a:srgbClr val="5B6B6A"/>
                  </a:solidFill>
                  <a:effectLst/>
                  <a:latin typeface="+mn-lt"/>
                </a:rPr>
                <a:t>s11553</a:t>
              </a:r>
              <a:r>
                <a:rPr lang="de-DE" sz="600" b="0" i="0" dirty="0" smtClean="0">
                  <a:solidFill>
                    <a:srgbClr val="5B6B6A"/>
                  </a:solidFill>
                  <a:effectLst/>
                  <a:latin typeface="+mn-lt"/>
                </a:rPr>
                <a:t>-021-00923-z.</a:t>
              </a:r>
              <a:endParaRPr lang="de-DE" sz="600" dirty="0">
                <a:solidFill>
                  <a:srgbClr val="5B6B6A"/>
                </a:solidFill>
                <a:latin typeface="+mn-lt"/>
              </a:endParaRPr>
            </a:p>
          </p:txBody>
        </p:sp>
      </p:grpSp>
      <p:sp>
        <p:nvSpPr>
          <p:cNvPr id="28" name="Textfeld 27">
            <a:extLst>
              <a:ext uri="{FF2B5EF4-FFF2-40B4-BE49-F238E27FC236}">
                <a16:creationId xmlns:a16="http://schemas.microsoft.com/office/drawing/2014/main" id="{7BA15B34-6048-44DD-82CD-2D01CAE6A14E}"/>
              </a:ext>
            </a:extLst>
          </p:cNvPr>
          <p:cNvSpPr txBox="1"/>
          <p:nvPr/>
        </p:nvSpPr>
        <p:spPr>
          <a:xfrm>
            <a:off x="6719089" y="2582878"/>
            <a:ext cx="2313877" cy="553998"/>
          </a:xfrm>
          <a:prstGeom prst="rect">
            <a:avLst/>
          </a:prstGeom>
          <a:noFill/>
        </p:spPr>
        <p:txBody>
          <a:bodyPr wrap="square">
            <a:spAutoFit/>
          </a:bodyPr>
          <a:lstStyle/>
          <a:p>
            <a:r>
              <a:rPr lang="de-DE" sz="600" i="1" dirty="0" err="1" smtClean="0">
                <a:solidFill>
                  <a:srgbClr val="5B6B6A"/>
                </a:solidFill>
                <a:effectLst/>
                <a:latin typeface="+mn-lt"/>
                <a:ea typeface="Calibri" panose="020F0502020204030204" pitchFamily="34" charset="0"/>
              </a:rPr>
              <a:t>Rathmann</a:t>
            </a:r>
            <a:r>
              <a:rPr lang="de-DE" sz="600" i="1" dirty="0" smtClean="0">
                <a:solidFill>
                  <a:srgbClr val="5B6B6A"/>
                </a:solidFill>
                <a:effectLst/>
                <a:latin typeface="+mn-lt"/>
                <a:ea typeface="Calibri" panose="020F0502020204030204" pitchFamily="34" charset="0"/>
              </a:rPr>
              <a:t>, </a:t>
            </a:r>
            <a:r>
              <a:rPr lang="de-DE" sz="600" i="1" dirty="0" smtClean="0">
                <a:solidFill>
                  <a:srgbClr val="5B6B6A"/>
                </a:solidFill>
                <a:latin typeface="+mn-lt"/>
                <a:ea typeface="Calibri" panose="020F0502020204030204" pitchFamily="34" charset="0"/>
              </a:rPr>
              <a:t>K. et al. (2022): </a:t>
            </a:r>
            <a:r>
              <a:rPr lang="de-DE" sz="600" i="1" dirty="0" smtClean="0">
                <a:solidFill>
                  <a:srgbClr val="5B6B6A"/>
                </a:solidFill>
                <a:effectLst/>
                <a:latin typeface="+mn-lt"/>
                <a:ea typeface="Calibri" panose="020F0502020204030204" pitchFamily="34" charset="0"/>
              </a:rPr>
              <a:t>Tools </a:t>
            </a:r>
            <a:r>
              <a:rPr lang="de-DE" sz="600" i="1" dirty="0">
                <a:solidFill>
                  <a:srgbClr val="5B6B6A"/>
                </a:solidFill>
                <a:effectLst/>
                <a:latin typeface="+mn-lt"/>
                <a:ea typeface="Calibri" panose="020F0502020204030204" pitchFamily="34" charset="0"/>
              </a:rPr>
              <a:t>zur Stärkung der organisationalen Gesundheitskompetenz in Einrichtungen der </a:t>
            </a:r>
            <a:r>
              <a:rPr lang="de-DE" sz="600" i="1" dirty="0" smtClean="0">
                <a:solidFill>
                  <a:srgbClr val="5B6B6A"/>
                </a:solidFill>
                <a:effectLst/>
                <a:latin typeface="+mn-lt"/>
                <a:ea typeface="Calibri" panose="020F0502020204030204" pitchFamily="34" charset="0"/>
              </a:rPr>
              <a:t>Gesundheitsversorgung. Zeitschrift für Evidenz, Fortbildung und Qualität im Gesundheitswesen 177: 21-28. </a:t>
            </a:r>
            <a:r>
              <a:rPr lang="de-DE" sz="600" i="1" dirty="0" err="1">
                <a:solidFill>
                  <a:srgbClr val="5B6B6A"/>
                </a:solidFill>
                <a:latin typeface="+mn-lt"/>
                <a:ea typeface="Calibri" panose="020F0502020204030204" pitchFamily="34" charset="0"/>
              </a:rPr>
              <a:t>DOI</a:t>
            </a:r>
            <a:r>
              <a:rPr lang="de-DE" sz="600" i="1" dirty="0">
                <a:solidFill>
                  <a:srgbClr val="5B6B6A"/>
                </a:solidFill>
                <a:latin typeface="+mn-lt"/>
                <a:ea typeface="Calibri" panose="020F0502020204030204" pitchFamily="34" charset="0"/>
              </a:rPr>
              <a:t>: </a:t>
            </a:r>
            <a:r>
              <a:rPr lang="en-US" sz="600" i="1" dirty="0" smtClean="0">
                <a:solidFill>
                  <a:srgbClr val="5B6B6A"/>
                </a:solidFill>
                <a:latin typeface="+mn-lt"/>
                <a:ea typeface="Calibri" panose="020F0502020204030204" pitchFamily="34" charset="0"/>
              </a:rPr>
              <a:t>10.1016/</a:t>
            </a:r>
            <a:r>
              <a:rPr lang="en-US" sz="600" i="1" dirty="0" err="1" smtClean="0">
                <a:solidFill>
                  <a:srgbClr val="5B6B6A"/>
                </a:solidFill>
                <a:latin typeface="+mn-lt"/>
                <a:ea typeface="Calibri" panose="020F0502020204030204" pitchFamily="34" charset="0"/>
              </a:rPr>
              <a:t>j.zefq.2022.02.004</a:t>
            </a:r>
            <a:r>
              <a:rPr lang="en-US" sz="600" i="1" dirty="0">
                <a:solidFill>
                  <a:srgbClr val="5B6B6A"/>
                </a:solidFill>
                <a:latin typeface="+mn-lt"/>
                <a:ea typeface="Calibri" panose="020F0502020204030204" pitchFamily="34" charset="0"/>
              </a:rPr>
              <a:t>.</a:t>
            </a:r>
            <a:endParaRPr lang="de-DE" sz="600" dirty="0">
              <a:solidFill>
                <a:srgbClr val="5B6B6A"/>
              </a:solidFill>
              <a:latin typeface="+mn-lt"/>
            </a:endParaRPr>
          </a:p>
        </p:txBody>
      </p:sp>
      <p:sp>
        <p:nvSpPr>
          <p:cNvPr id="35" name="Textfeld 34">
            <a:extLst>
              <a:ext uri="{FF2B5EF4-FFF2-40B4-BE49-F238E27FC236}">
                <a16:creationId xmlns:a16="http://schemas.microsoft.com/office/drawing/2014/main" id="{42AB4964-C0E3-40AA-B42C-A80BB13B3A0B}"/>
              </a:ext>
            </a:extLst>
          </p:cNvPr>
          <p:cNvSpPr txBox="1"/>
          <p:nvPr/>
        </p:nvSpPr>
        <p:spPr>
          <a:xfrm>
            <a:off x="6716137" y="4486420"/>
            <a:ext cx="2176343" cy="553998"/>
          </a:xfrm>
          <a:prstGeom prst="rect">
            <a:avLst/>
          </a:prstGeom>
          <a:noFill/>
        </p:spPr>
        <p:txBody>
          <a:bodyPr wrap="square">
            <a:spAutoFit/>
          </a:bodyPr>
          <a:lstStyle/>
          <a:p>
            <a:r>
              <a:rPr lang="de-DE" sz="600" dirty="0" err="1">
                <a:solidFill>
                  <a:srgbClr val="5B6B6A"/>
                </a:solidFill>
              </a:rPr>
              <a:t>Rathmann</a:t>
            </a:r>
            <a:r>
              <a:rPr lang="de-DE" sz="600" dirty="0">
                <a:solidFill>
                  <a:srgbClr val="5B6B6A"/>
                </a:solidFill>
              </a:rPr>
              <a:t>, K. (2021): Gesundheitskompetente Kommunikation leicht gemacht – wie die Gesundheitskompetenz von Menschen mit Beeinträchtigung gestärkt werden kann. </a:t>
            </a:r>
            <a:r>
              <a:rPr lang="de-DE" sz="600" dirty="0" err="1">
                <a:solidFill>
                  <a:srgbClr val="5B6B6A"/>
                </a:solidFill>
              </a:rPr>
              <a:t>Impu!se</a:t>
            </a:r>
            <a:r>
              <a:rPr lang="de-DE" sz="600" dirty="0">
                <a:solidFill>
                  <a:srgbClr val="5B6B6A"/>
                </a:solidFill>
              </a:rPr>
              <a:t> für Gesundheitsförderung. Landesvereinigung für Gesundheit Niedersachsen. Ausgabe 113 (Dezember 2021</a:t>
            </a:r>
            <a:r>
              <a:rPr lang="de-DE" sz="600" dirty="0" smtClean="0">
                <a:solidFill>
                  <a:srgbClr val="5B6B6A"/>
                </a:solidFill>
              </a:rPr>
              <a:t>): </a:t>
            </a:r>
            <a:r>
              <a:rPr lang="de-DE" sz="600" dirty="0">
                <a:solidFill>
                  <a:srgbClr val="5B6B6A"/>
                </a:solidFill>
              </a:rPr>
              <a:t>11-13.</a:t>
            </a:r>
          </a:p>
        </p:txBody>
      </p:sp>
      <p:pic>
        <p:nvPicPr>
          <p:cNvPr id="37" name="Grafik 36">
            <a:extLst>
              <a:ext uri="{FF2B5EF4-FFF2-40B4-BE49-F238E27FC236}">
                <a16:creationId xmlns:a16="http://schemas.microsoft.com/office/drawing/2014/main" id="{532DD0BE-2E05-413E-8554-9B33C783AFEE}"/>
              </a:ext>
            </a:extLst>
          </p:cNvPr>
          <p:cNvPicPr>
            <a:picLocks noChangeAspect="1"/>
          </p:cNvPicPr>
          <p:nvPr/>
        </p:nvPicPr>
        <p:blipFill rotWithShape="1">
          <a:blip r:embed="rId6"/>
          <a:srcRect l="40332" t="11998" r="29525" b="46286"/>
          <a:stretch/>
        </p:blipFill>
        <p:spPr>
          <a:xfrm>
            <a:off x="6791255" y="3200576"/>
            <a:ext cx="1675732" cy="1304476"/>
          </a:xfrm>
          <a:prstGeom prst="rect">
            <a:avLst/>
          </a:prstGeom>
        </p:spPr>
      </p:pic>
      <p:sp>
        <p:nvSpPr>
          <p:cNvPr id="19" name="Textfeld 18"/>
          <p:cNvSpPr txBox="1"/>
          <p:nvPr/>
        </p:nvSpPr>
        <p:spPr>
          <a:xfrm>
            <a:off x="682626" y="614005"/>
            <a:ext cx="2809254"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a:solidFill>
                  <a:schemeClr val="bg1"/>
                </a:solidFill>
                <a:cs typeface="TheSansOffice"/>
              </a:rPr>
              <a:t>Kooperationspartner und Beteiligte</a:t>
            </a:r>
          </a:p>
        </p:txBody>
      </p:sp>
      <p:sp>
        <p:nvSpPr>
          <p:cNvPr id="4" name="AutoShape 2" descr="data:image/svg+xml;base64,PD94bWwgdmVyc2lvbj0iMS4wIiBlbmNvZGluZz0idXRmLTgiPz48IURPQ1RZUEUgc3ZnIFBVQkxJQyAiLS8vVzNDLy9EVEQgU1ZHIDEuMS8vRU4iICJodHRwOi8vd3d3LnczLm9yZy9HcmFwaGljcy9TVkcvMS4xL0RURC9zdmcxMS5kdGQiPjxzdmcgdmVyc2lvbj0iMS4xIiBpZD0iRWJlbmVfMSIgeG1sbnM9Imh0dHA6Ly93d3cudzMub3JnLzIwMDAvc3ZnIiB4bWxuczp4bGluaz0iaHR0cDovL3d3dy53My5vcmcvMTk5OS94bGluayIgeD0iMHB4IiB5PSIwcHgiIHdpZHRoPSIxNnB4IiBoZWlnaHQ9IjE2cHgiIHZpZXdCb3g9IjAgMCAxNiAxNiIgZW5hYmxlLWJhY2tncm91bmQ9Im5ldyAwIDAgMTYgMTYiIHhtbDpzcGFjZT0icHJlc2VydmUiPjxnPjxnPjxwYXRoIGZpbGw9IiNGRkZGRkYiIGQ9Ik04LjAwMSwxNS41QzMuODY0LDE1LjUsMC41LDEyLjEzNiwwLjUsOGMwLTQuMTM1LDMuMzY1LTcuNSw3LjUwMS03LjVTMTUuNSwzLjg2NCwxNS41LDhTMTIuMTM3LDE1LjUsOC4wMDEsMTUuNXoiLz48cGF0aCBmaWxsPSIjRDUyQjFFIiBkPSJNOC4wMDEsMUMxMS44NiwxLDE1LDQuMTQxLDE1LDhzLTMuMTM5LDctNi45OTksN0M0LjE0LDE1LDEsMTEuODU5LDEsOFM0LjE0LDEsOC4wMDEsMSBNOC4wMDEsMEMzLjU4MiwwLDAsMy41ODIsMCw4czMuNTgyLDgsOC4wMDEsOEMxMi40MTgsMTYsMTYsMTIuNDE4LDE2LDhTMTIuNDE4LDAsOC4wMDEsMEw4LjAwMSwweiIvPjwvZz48cGF0aCBmaWxsPSIjRDUyQjFFIiBkPSJNNi43NDUsMTIuNTg5Yy0wLjIyNywwLjEyMi0wLjQ5NywwLjI0Ny0wLjY4NCwwLjI0N2MtMC4zMTgsMC0wLjUwMS0wLjE2NC0wLjUwMS0wLjQ1MmMwLTAuMjA3LDAuMTQtMC4zNzUsMC41OTUtMC42MjJjMS41NDktMC45MDQsMi41OTQtMi4yNzIsMi41OTQtMy43MjFjMC0wLjgyNS0wLjIyNy0xLjExOS0wLjY4MS0xLjExOWMtMC4xMzUsMC0wLjMyLDAuMjE5LTAuNjM2LDAuMjE5SDcuMTU3QzYuMTAyLDcuMTQzLDUuMzMzLDYuMjY0LDUuMzMzLDUuMjNjMC0xLjE1MiwwLjk1OC0yLjAwNiwyLjI4LTIuMDA2YzEuNzc3LDAsMy4wNTMsMS4zNzMsMy4wNTMsMy40M0MxMC42NjYsOS4yMTUsOS4yMDMsMTEuMjcsNi43NDUsMTIuNTg5Ii8+PC9nPjwvc3ZnPg"/>
          <p:cNvSpPr>
            <a:spLocks noChangeAspect="1" noChangeArrowheads="1"/>
          </p:cNvSpPr>
          <p:nvPr/>
        </p:nvSpPr>
        <p:spPr bwMode="auto">
          <a:xfrm>
            <a:off x="40798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6" name="AutoShape 4" descr="data:image/svg+xml;base64,PD94bWwgdmVyc2lvbj0iMS4wIiBlbmNvZGluZz0idXRmLTgiPz48IURPQ1RZUEUgc3ZnIFBVQkxJQyAiLS8vVzNDLy9EVEQgU1ZHIDEuMS8vRU4iICJodHRwOi8vd3d3LnczLm9yZy9HcmFwaGljcy9TVkcvMS4xL0RURC9zdmcxMS5kdGQiPjxzdmcgdmVyc2lvbj0iMS4xIiBpZD0iRWJlbmVfMSIgeG1sbnM9Imh0dHA6Ly93d3cudzMub3JnLzIwMDAvc3ZnIiB4bWxuczp4bGluaz0iaHR0cDovL3d3dy53My5vcmcvMTk5OS94bGluayIgeD0iMHB4IiB5PSIwcHgiIHdpZHRoPSIxNnB4IiBoZWlnaHQ9IjE2cHgiIHZpZXdCb3g9IjAgMCAxNiAxNiIgZW5hYmxlLWJhY2tncm91bmQ9Im5ldyAwIDAgMTYgMTYiIHhtbDpzcGFjZT0icHJlc2VydmUiPjxnPjxnPjxwYXRoIGZpbGw9IiNGRkZGRkYiIGQ9Ik04LjAwMSwxNS41QzMuODY0LDE1LjUsMC41LDEyLjEzNiwwLjUsOGMwLTQuMTM1LDMuMzY1LTcuNSw3LjUwMS03LjVTMTUuNSwzLjg2NCwxNS41LDhTMTIuMTM3LDE1LjUsOC4wMDEsMTUuNXoiLz48cGF0aCBmaWxsPSIjRDUyQjFFIiBkPSJNOC4wMDEsMUMxMS44NiwxLDE1LDQuMTQxLDE1LDhzLTMuMTM5LDctNi45OTksN0M0LjE0LDE1LDEsMTEuODU5LDEsOFM0LjE0LDEsOC4wMDEsMSBNOC4wMDEsMEMzLjU4MiwwLDAsMy41ODIsMCw4czMuNTgyLDgsOC4wMDEsOEMxMi40MTgsMTYsMTYsMTIuNDE4LDE2LDhTMTIuNDE4LDAsOC4wMDEsMEw4LjAwMSwweiIvPjwvZz48cGF0aCBmaWxsPSIjRDUyQjFFIiBkPSJNNi43NDUsMTIuNTg5Yy0wLjIyNywwLjEyMi0wLjQ5NywwLjI0Ny0wLjY4NCwwLjI0N2MtMC4zMTgsMC0wLjUwMS0wLjE2NC0wLjUwMS0wLjQ1MmMwLTAuMjA3LDAuMTQtMC4zNzUsMC41OTUtMC42MjJjMS41NDktMC45MDQsMi41OTQtMi4yNzIsMi41OTQtMy43MjFjMC0wLjgyNS0wLjIyNy0xLjExOS0wLjY4MS0xLjExOWMtMC4xMzUsMC0wLjMyLDAuMjE5LTAuNjM2LDAuMjE5SDcuMTU3QzYuMTAyLDcuMTQzLDUuMzMzLDYuMjY0LDUuMzMzLDUuMjNjMC0xLjE1MiwwLjk1OC0yLjAwNiwyLjI4LTIuMDA2YzEuNzc3LDAsMy4wNTMsMS4zNzMsMy4wNTMsMy40M0MxMC42NjYsOS4yMTUsOS4yMDMsMTEuMjcsNi43NDUsMTIuNTg5Ii8+PC9nPjwvc3ZnPg"/>
          <p:cNvSpPr>
            <a:spLocks noChangeAspect="1" noChangeArrowheads="1"/>
          </p:cNvSpPr>
          <p:nvPr/>
        </p:nvSpPr>
        <p:spPr bwMode="auto">
          <a:xfrm>
            <a:off x="42322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21" name="Grafik 20"/>
          <p:cNvPicPr/>
          <p:nvPr/>
        </p:nvPicPr>
        <p:blipFill rotWithShape="1">
          <a:blip r:embed="rId7"/>
          <a:srcRect l="15211" t="21369" r="15124"/>
          <a:stretch/>
        </p:blipFill>
        <p:spPr bwMode="auto">
          <a:xfrm>
            <a:off x="6767252" y="1185392"/>
            <a:ext cx="2265714" cy="140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81564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395287" y="150490"/>
            <a:ext cx="1296393"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dirty="0" smtClean="0">
                <a:solidFill>
                  <a:schemeClr val="bg1"/>
                </a:solidFill>
                <a:latin typeface="+mj-lt"/>
                <a:cs typeface="TheSansOffice"/>
              </a:rPr>
              <a:t>Quellen</a:t>
            </a:r>
            <a:endParaRPr lang="de-DE" sz="2400" spc="110" dirty="0">
              <a:solidFill>
                <a:schemeClr val="bg1"/>
              </a:solidFill>
              <a:latin typeface="+mj-lt"/>
              <a:cs typeface="TheSansOffice"/>
            </a:endParaRPr>
          </a:p>
        </p:txBody>
      </p:sp>
      <p:sp>
        <p:nvSpPr>
          <p:cNvPr id="11" name="Inhaltsplatzhalter 2">
            <a:extLst>
              <a:ext uri="{FF2B5EF4-FFF2-40B4-BE49-F238E27FC236}">
                <a16:creationId xmlns:a16="http://schemas.microsoft.com/office/drawing/2014/main" id="{D0EE704A-A072-48D9-89BB-663020E23C71}"/>
              </a:ext>
            </a:extLst>
          </p:cNvPr>
          <p:cNvSpPr txBox="1">
            <a:spLocks/>
          </p:cNvSpPr>
          <p:nvPr/>
        </p:nvSpPr>
        <p:spPr>
          <a:xfrm>
            <a:off x="395287" y="1132384"/>
            <a:ext cx="8296068" cy="3862214"/>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357188" indent="-357188">
              <a:spcBef>
                <a:spcPts val="0"/>
              </a:spcBef>
              <a:spcAft>
                <a:spcPts val="600"/>
              </a:spcAft>
              <a:buNone/>
            </a:pPr>
            <a:r>
              <a:rPr lang="de-DE" sz="900" dirty="0">
                <a:solidFill>
                  <a:srgbClr val="5B6B6A"/>
                </a:solidFill>
                <a:latin typeface="Calibri" charset="0"/>
              </a:rPr>
              <a:t>Ärztliches Zentrum für Qualität in der Medizin (2020): Gute Informationen im Netz finden. </a:t>
            </a:r>
            <a:r>
              <a:rPr lang="de-DE" sz="900" dirty="0" smtClean="0">
                <a:solidFill>
                  <a:srgbClr val="5B6B6A"/>
                </a:solidFill>
                <a:latin typeface="Calibri" charset="0"/>
              </a:rPr>
              <a:t>Online verfügbar unter: https</a:t>
            </a:r>
            <a:r>
              <a:rPr lang="de-DE" sz="900" dirty="0">
                <a:solidFill>
                  <a:srgbClr val="5B6B6A"/>
                </a:solidFill>
                <a:latin typeface="Calibri" charset="0"/>
              </a:rPr>
              <a:t>://</a:t>
            </a:r>
            <a:r>
              <a:rPr lang="de-DE" sz="900" dirty="0" err="1">
                <a:solidFill>
                  <a:srgbClr val="5B6B6A"/>
                </a:solidFill>
                <a:latin typeface="Calibri" charset="0"/>
              </a:rPr>
              <a:t>www.patienten-information.de</a:t>
            </a:r>
            <a:r>
              <a:rPr lang="de-DE" sz="900" dirty="0">
                <a:solidFill>
                  <a:srgbClr val="5B6B6A"/>
                </a:solidFill>
                <a:latin typeface="Calibri" charset="0"/>
              </a:rPr>
              <a:t>/</a:t>
            </a:r>
            <a:r>
              <a:rPr lang="de-DE" sz="900" dirty="0" err="1">
                <a:solidFill>
                  <a:srgbClr val="5B6B6A"/>
                </a:solidFill>
                <a:latin typeface="Calibri" charset="0"/>
              </a:rPr>
              <a:t>kurzinformationen</a:t>
            </a:r>
            <a:r>
              <a:rPr lang="de-DE" sz="900" dirty="0">
                <a:solidFill>
                  <a:srgbClr val="5B6B6A"/>
                </a:solidFill>
                <a:latin typeface="Calibri" charset="0"/>
              </a:rPr>
              <a:t>/gesundheitsthemen-im-internet </a:t>
            </a:r>
            <a:r>
              <a:rPr lang="de-DE" sz="900" dirty="0" smtClean="0">
                <a:solidFill>
                  <a:srgbClr val="5B6B6A"/>
                </a:solidFill>
                <a:latin typeface="Calibri" charset="0"/>
              </a:rPr>
              <a:t>(abgerufen am: 30.06.2023).</a:t>
            </a:r>
            <a:endParaRPr lang="de-DE" sz="900" dirty="0">
              <a:solidFill>
                <a:srgbClr val="5B6B6A"/>
              </a:solidFill>
              <a:latin typeface="Calibri" charset="0"/>
            </a:endParaRPr>
          </a:p>
          <a:p>
            <a:pPr marL="357188" indent="-357188">
              <a:spcBef>
                <a:spcPts val="0"/>
              </a:spcBef>
              <a:spcAft>
                <a:spcPts val="600"/>
              </a:spcAft>
              <a:buNone/>
            </a:pPr>
            <a:r>
              <a:rPr lang="en-US" sz="900" dirty="0">
                <a:solidFill>
                  <a:srgbClr val="5B6B6A"/>
                </a:solidFill>
                <a:latin typeface="Calibri" charset="0"/>
              </a:rPr>
              <a:t>Boardman, L.; Bernal, J.; Hollins, S. (2014): Communicating with </a:t>
            </a:r>
            <a:r>
              <a:rPr lang="en-US" sz="900" dirty="0" smtClean="0">
                <a:solidFill>
                  <a:srgbClr val="5B6B6A"/>
                </a:solidFill>
                <a:latin typeface="Calibri" charset="0"/>
              </a:rPr>
              <a:t>People </a:t>
            </a:r>
            <a:r>
              <a:rPr lang="en-US" sz="900" dirty="0">
                <a:solidFill>
                  <a:srgbClr val="5B6B6A"/>
                </a:solidFill>
                <a:latin typeface="Calibri" charset="0"/>
              </a:rPr>
              <a:t>with </a:t>
            </a:r>
            <a:r>
              <a:rPr lang="en-US" sz="900" dirty="0" smtClean="0">
                <a:solidFill>
                  <a:srgbClr val="5B6B6A"/>
                </a:solidFill>
                <a:latin typeface="Calibri" charset="0"/>
              </a:rPr>
              <a:t>Intellectual </a:t>
            </a:r>
            <a:r>
              <a:rPr lang="en-US" sz="900" dirty="0">
                <a:solidFill>
                  <a:srgbClr val="5B6B6A"/>
                </a:solidFill>
                <a:latin typeface="Calibri" charset="0"/>
              </a:rPr>
              <a:t>D</a:t>
            </a:r>
            <a:r>
              <a:rPr lang="en-US" sz="900" dirty="0" smtClean="0">
                <a:solidFill>
                  <a:srgbClr val="5B6B6A"/>
                </a:solidFill>
                <a:latin typeface="Calibri" charset="0"/>
              </a:rPr>
              <a:t>isabilities</a:t>
            </a:r>
            <a:r>
              <a:rPr lang="en-US" sz="900" dirty="0">
                <a:solidFill>
                  <a:srgbClr val="5B6B6A"/>
                </a:solidFill>
                <a:latin typeface="Calibri" charset="0"/>
              </a:rPr>
              <a:t>: a </a:t>
            </a:r>
            <a:r>
              <a:rPr lang="en-US" sz="900" dirty="0" smtClean="0">
                <a:solidFill>
                  <a:srgbClr val="5B6B6A"/>
                </a:solidFill>
                <a:latin typeface="Calibri" charset="0"/>
              </a:rPr>
              <a:t>Guide </a:t>
            </a:r>
            <a:r>
              <a:rPr lang="en-US" sz="900" dirty="0">
                <a:solidFill>
                  <a:srgbClr val="5B6B6A"/>
                </a:solidFill>
                <a:latin typeface="Calibri" charset="0"/>
              </a:rPr>
              <a:t>for </a:t>
            </a:r>
            <a:r>
              <a:rPr lang="en-US" sz="900" dirty="0" smtClean="0">
                <a:solidFill>
                  <a:srgbClr val="5B6B6A"/>
                </a:solidFill>
                <a:latin typeface="Calibri" charset="0"/>
              </a:rPr>
              <a:t>General Psychiatrists</a:t>
            </a:r>
            <a:r>
              <a:rPr lang="en-US" sz="900" dirty="0">
                <a:solidFill>
                  <a:srgbClr val="5B6B6A"/>
                </a:solidFill>
                <a:latin typeface="Calibri" charset="0"/>
              </a:rPr>
              <a:t>. Advances in Psychiatric </a:t>
            </a:r>
            <a:r>
              <a:rPr lang="en-US" sz="900" dirty="0" smtClean="0">
                <a:solidFill>
                  <a:srgbClr val="5B6B6A"/>
                </a:solidFill>
                <a:latin typeface="Calibri" charset="0"/>
              </a:rPr>
              <a:t>Treatment 20 (1): </a:t>
            </a:r>
            <a:r>
              <a:rPr lang="en-US" sz="900" dirty="0">
                <a:solidFill>
                  <a:srgbClr val="5B6B6A"/>
                </a:solidFill>
                <a:latin typeface="Calibri" charset="0"/>
              </a:rPr>
              <a:t>27–36. </a:t>
            </a:r>
            <a:r>
              <a:rPr lang="en-US" sz="900" dirty="0" err="1" smtClean="0">
                <a:solidFill>
                  <a:srgbClr val="5B6B6A"/>
                </a:solidFill>
                <a:latin typeface="Calibri" charset="0"/>
              </a:rPr>
              <a:t>DOI</a:t>
            </a:r>
            <a:r>
              <a:rPr lang="en-US" sz="900" dirty="0" smtClean="0">
                <a:solidFill>
                  <a:srgbClr val="5B6B6A"/>
                </a:solidFill>
                <a:latin typeface="Calibri" charset="0"/>
              </a:rPr>
              <a:t>: 10.1192/</a:t>
            </a:r>
            <a:r>
              <a:rPr lang="en-US" sz="900" dirty="0" err="1" smtClean="0">
                <a:solidFill>
                  <a:srgbClr val="5B6B6A"/>
                </a:solidFill>
                <a:latin typeface="Calibri" charset="0"/>
              </a:rPr>
              <a:t>apt.bp.110.008664</a:t>
            </a:r>
            <a:r>
              <a:rPr lang="en-US" sz="900" dirty="0" smtClean="0">
                <a:solidFill>
                  <a:srgbClr val="5B6B6A"/>
                </a:solidFill>
                <a:latin typeface="Calibri" charset="0"/>
              </a:rPr>
              <a:t>. Online </a:t>
            </a:r>
            <a:r>
              <a:rPr lang="en-US" sz="900" dirty="0" err="1" smtClean="0">
                <a:solidFill>
                  <a:srgbClr val="5B6B6A"/>
                </a:solidFill>
                <a:latin typeface="Calibri" charset="0"/>
              </a:rPr>
              <a:t>verfügbar</a:t>
            </a:r>
            <a:r>
              <a:rPr lang="en-US" sz="900" dirty="0" smtClean="0">
                <a:solidFill>
                  <a:srgbClr val="5B6B6A"/>
                </a:solidFill>
                <a:latin typeface="Calibri" charset="0"/>
              </a:rPr>
              <a:t> </a:t>
            </a:r>
            <a:r>
              <a:rPr lang="en-US" sz="900" dirty="0" err="1" smtClean="0">
                <a:solidFill>
                  <a:srgbClr val="5B6B6A"/>
                </a:solidFill>
                <a:latin typeface="Calibri" charset="0"/>
              </a:rPr>
              <a:t>unter</a:t>
            </a:r>
            <a:r>
              <a:rPr lang="en-US" sz="900" dirty="0">
                <a:solidFill>
                  <a:srgbClr val="5B6B6A"/>
                </a:solidFill>
                <a:latin typeface="Calibri" charset="0"/>
              </a:rPr>
              <a:t>: https://</a:t>
            </a:r>
            <a:r>
              <a:rPr lang="en-US" sz="900" dirty="0" err="1" smtClean="0">
                <a:solidFill>
                  <a:srgbClr val="5B6B6A"/>
                </a:solidFill>
                <a:latin typeface="Calibri" charset="0"/>
              </a:rPr>
              <a:t>www.cambridge.org</a:t>
            </a:r>
            <a:r>
              <a:rPr lang="en-US" sz="900" dirty="0" smtClean="0">
                <a:solidFill>
                  <a:srgbClr val="5B6B6A"/>
                </a:solidFill>
                <a:latin typeface="Calibri" charset="0"/>
              </a:rPr>
              <a:t>/core/services/</a:t>
            </a:r>
            <a:r>
              <a:rPr lang="en-US" sz="900" dirty="0" err="1" smtClean="0">
                <a:solidFill>
                  <a:srgbClr val="5B6B6A"/>
                </a:solidFill>
                <a:latin typeface="Calibri" charset="0"/>
              </a:rPr>
              <a:t>aop</a:t>
            </a:r>
            <a:r>
              <a:rPr lang="en-US" sz="900" dirty="0" smtClean="0">
                <a:solidFill>
                  <a:srgbClr val="5B6B6A"/>
                </a:solidFill>
                <a:latin typeface="Calibri" charset="0"/>
              </a:rPr>
              <a:t>-</a:t>
            </a:r>
            <a:r>
              <a:rPr lang="en-US" sz="900" dirty="0" err="1" smtClean="0">
                <a:solidFill>
                  <a:srgbClr val="5B6B6A"/>
                </a:solidFill>
                <a:latin typeface="Calibri" charset="0"/>
              </a:rPr>
              <a:t>cambridge</a:t>
            </a:r>
            <a:r>
              <a:rPr lang="en-US" sz="900" dirty="0" smtClean="0">
                <a:solidFill>
                  <a:srgbClr val="5B6B6A"/>
                </a:solidFill>
                <a:latin typeface="Calibri" charset="0"/>
              </a:rPr>
              <a:t>-core/content/view/</a:t>
            </a:r>
            <a:r>
              <a:rPr lang="en-US" sz="900" dirty="0" err="1" smtClean="0">
                <a:solidFill>
                  <a:srgbClr val="5B6B6A"/>
                </a:solidFill>
                <a:latin typeface="Calibri" charset="0"/>
              </a:rPr>
              <a:t>7CDBE09DC1B7AA63700A5031B9319E39</a:t>
            </a:r>
            <a:r>
              <a:rPr lang="en-US" sz="900" dirty="0" smtClean="0">
                <a:solidFill>
                  <a:srgbClr val="5B6B6A"/>
                </a:solidFill>
                <a:latin typeface="Calibri" charset="0"/>
              </a:rPr>
              <a:t>/</a:t>
            </a:r>
            <a:r>
              <a:rPr lang="en-US" sz="900" dirty="0" err="1" smtClean="0">
                <a:solidFill>
                  <a:srgbClr val="5B6B6A"/>
                </a:solidFill>
                <a:latin typeface="Calibri" charset="0"/>
              </a:rPr>
              <a:t>S1355514600011342a.pdf</a:t>
            </a:r>
            <a:r>
              <a:rPr lang="en-US" sz="900" dirty="0" smtClean="0">
                <a:solidFill>
                  <a:srgbClr val="5B6B6A"/>
                </a:solidFill>
                <a:latin typeface="Calibri" charset="0"/>
              </a:rPr>
              <a:t>/communicating-with-people-with-intellectual-disabilities-a-guide-for-general-psychiatrists.pdf (</a:t>
            </a:r>
            <a:r>
              <a:rPr lang="en-US" sz="900" dirty="0" err="1" smtClean="0">
                <a:solidFill>
                  <a:srgbClr val="5B6B6A"/>
                </a:solidFill>
                <a:latin typeface="Calibri" charset="0"/>
              </a:rPr>
              <a:t>abgerufen</a:t>
            </a:r>
            <a:r>
              <a:rPr lang="en-US" sz="900" dirty="0" smtClean="0">
                <a:solidFill>
                  <a:srgbClr val="5B6B6A"/>
                </a:solidFill>
                <a:latin typeface="Calibri" charset="0"/>
              </a:rPr>
              <a:t> am: 30.06.2023).</a:t>
            </a:r>
            <a:endParaRPr lang="de-DE" sz="900" dirty="0">
              <a:solidFill>
                <a:srgbClr val="5B6B6A"/>
              </a:solidFill>
              <a:latin typeface="Calibri" charset="0"/>
            </a:endParaRPr>
          </a:p>
          <a:p>
            <a:pPr marL="357188" indent="-357188">
              <a:spcBef>
                <a:spcPts val="0"/>
              </a:spcBef>
              <a:spcAft>
                <a:spcPts val="600"/>
              </a:spcAft>
              <a:buNone/>
            </a:pPr>
            <a:r>
              <a:rPr lang="en-US" sz="900" dirty="0">
                <a:solidFill>
                  <a:srgbClr val="5B6B6A"/>
                </a:solidFill>
                <a:latin typeface="Calibri" charset="0"/>
              </a:rPr>
              <a:t>Brach, C.; Harris, L. M. (2021): Healthy People 2030 Health Literacy Definition Tells Organizations: Make Information and Services Easy to Find, Understand, and Use. </a:t>
            </a:r>
            <a:r>
              <a:rPr lang="en-US" sz="900" dirty="0" smtClean="0">
                <a:solidFill>
                  <a:srgbClr val="5B6B6A"/>
                </a:solidFill>
                <a:latin typeface="Calibri" charset="0"/>
              </a:rPr>
              <a:t>Journal of General Internal Medicine 36: 1084-1085. </a:t>
            </a:r>
            <a:r>
              <a:rPr lang="en-US" sz="900" dirty="0" err="1" smtClean="0">
                <a:solidFill>
                  <a:srgbClr val="5B6B6A"/>
                </a:solidFill>
                <a:latin typeface="Calibri" charset="0"/>
              </a:rPr>
              <a:t>DOI</a:t>
            </a:r>
            <a:r>
              <a:rPr lang="en-US" sz="900" dirty="0" smtClean="0">
                <a:solidFill>
                  <a:srgbClr val="5B6B6A"/>
                </a:solidFill>
                <a:latin typeface="Calibri" charset="0"/>
              </a:rPr>
              <a:t>: 10.1007/</a:t>
            </a:r>
            <a:r>
              <a:rPr lang="en-US" sz="900" dirty="0" err="1" smtClean="0">
                <a:solidFill>
                  <a:srgbClr val="5B6B6A"/>
                </a:solidFill>
                <a:latin typeface="Calibri" charset="0"/>
              </a:rPr>
              <a:t>s11606</a:t>
            </a:r>
            <a:r>
              <a:rPr lang="en-US" sz="900" dirty="0" smtClean="0">
                <a:solidFill>
                  <a:srgbClr val="5B6B6A"/>
                </a:solidFill>
                <a:latin typeface="Calibri" charset="0"/>
              </a:rPr>
              <a:t>-020-06384-y. Online </a:t>
            </a:r>
            <a:r>
              <a:rPr lang="en-US" sz="900" dirty="0" err="1" smtClean="0">
                <a:solidFill>
                  <a:srgbClr val="5B6B6A"/>
                </a:solidFill>
                <a:latin typeface="Calibri" charset="0"/>
              </a:rPr>
              <a:t>verfügbar</a:t>
            </a:r>
            <a:r>
              <a:rPr lang="en-US" sz="900" dirty="0" smtClean="0">
                <a:solidFill>
                  <a:srgbClr val="5B6B6A"/>
                </a:solidFill>
                <a:latin typeface="Calibri" charset="0"/>
              </a:rPr>
              <a:t> </a:t>
            </a:r>
            <a:r>
              <a:rPr lang="en-US" sz="900" dirty="0" err="1" smtClean="0">
                <a:solidFill>
                  <a:srgbClr val="5B6B6A"/>
                </a:solidFill>
                <a:latin typeface="Calibri" charset="0"/>
              </a:rPr>
              <a:t>unter</a:t>
            </a:r>
            <a:r>
              <a:rPr lang="en-US" sz="900" dirty="0">
                <a:solidFill>
                  <a:srgbClr val="5B6B6A"/>
                </a:solidFill>
                <a:latin typeface="Calibri" charset="0"/>
              </a:rPr>
              <a:t>: https://</a:t>
            </a:r>
            <a:r>
              <a:rPr lang="en-US" sz="900" dirty="0" err="1" smtClean="0">
                <a:solidFill>
                  <a:srgbClr val="5B6B6A"/>
                </a:solidFill>
                <a:latin typeface="Calibri" charset="0"/>
              </a:rPr>
              <a:t>link.springer.com</a:t>
            </a:r>
            <a:r>
              <a:rPr lang="en-US" sz="900" dirty="0" smtClean="0">
                <a:solidFill>
                  <a:srgbClr val="5B6B6A"/>
                </a:solidFill>
                <a:latin typeface="Calibri" charset="0"/>
              </a:rPr>
              <a:t>/content/pdf/10.1007/</a:t>
            </a:r>
            <a:r>
              <a:rPr lang="en-US" sz="900" dirty="0" err="1" smtClean="0">
                <a:solidFill>
                  <a:srgbClr val="5B6B6A"/>
                </a:solidFill>
                <a:latin typeface="Calibri" charset="0"/>
              </a:rPr>
              <a:t>s11606-020-06384-y.pdf?pdf</a:t>
            </a:r>
            <a:r>
              <a:rPr lang="en-US" sz="900" dirty="0" smtClean="0">
                <a:solidFill>
                  <a:srgbClr val="5B6B6A"/>
                </a:solidFill>
                <a:latin typeface="Calibri" charset="0"/>
              </a:rPr>
              <a:t>=button (</a:t>
            </a:r>
            <a:r>
              <a:rPr lang="en-US" sz="900" dirty="0" err="1" smtClean="0">
                <a:solidFill>
                  <a:srgbClr val="5B6B6A"/>
                </a:solidFill>
                <a:latin typeface="Calibri" charset="0"/>
              </a:rPr>
              <a:t>abgerufen</a:t>
            </a:r>
            <a:r>
              <a:rPr lang="en-US" sz="900" dirty="0" smtClean="0">
                <a:solidFill>
                  <a:srgbClr val="5B6B6A"/>
                </a:solidFill>
                <a:latin typeface="Calibri" charset="0"/>
              </a:rPr>
              <a:t> am: 30.06.2023). </a:t>
            </a:r>
          </a:p>
          <a:p>
            <a:pPr marL="357188" indent="-357188">
              <a:spcBef>
                <a:spcPts val="0"/>
              </a:spcBef>
              <a:spcAft>
                <a:spcPts val="600"/>
              </a:spcAft>
              <a:buNone/>
            </a:pPr>
            <a:r>
              <a:rPr lang="en-GB" sz="900" dirty="0" err="1">
                <a:solidFill>
                  <a:srgbClr val="5B6B6A"/>
                </a:solidFill>
                <a:latin typeface="Calibri" charset="0"/>
              </a:rPr>
              <a:t>Brega</a:t>
            </a:r>
            <a:r>
              <a:rPr lang="en-GB" sz="900" dirty="0">
                <a:solidFill>
                  <a:srgbClr val="5B6B6A"/>
                </a:solidFill>
                <a:latin typeface="Calibri" charset="0"/>
              </a:rPr>
              <a:t>, A. G.; Barnard, J.; </a:t>
            </a:r>
            <a:r>
              <a:rPr lang="en-GB" sz="900" dirty="0" err="1">
                <a:solidFill>
                  <a:srgbClr val="5B6B6A"/>
                </a:solidFill>
                <a:latin typeface="Calibri" charset="0"/>
              </a:rPr>
              <a:t>Mabachi</a:t>
            </a:r>
            <a:r>
              <a:rPr lang="en-GB" sz="900" dirty="0">
                <a:solidFill>
                  <a:srgbClr val="5B6B6A"/>
                </a:solidFill>
                <a:latin typeface="Calibri" charset="0"/>
              </a:rPr>
              <a:t>, N. M.; Weiss, B. D.; </a:t>
            </a:r>
            <a:r>
              <a:rPr lang="en-GB" sz="900" dirty="0" err="1">
                <a:solidFill>
                  <a:srgbClr val="5B6B6A"/>
                </a:solidFill>
                <a:latin typeface="Calibri" charset="0"/>
              </a:rPr>
              <a:t>DeWalt</a:t>
            </a:r>
            <a:r>
              <a:rPr lang="en-GB" sz="900" dirty="0">
                <a:solidFill>
                  <a:srgbClr val="5B6B6A"/>
                </a:solidFill>
                <a:latin typeface="Calibri" charset="0"/>
              </a:rPr>
              <a:t>, D. A.; Brach, C.; </a:t>
            </a:r>
            <a:r>
              <a:rPr lang="en-GB" sz="900" dirty="0" err="1">
                <a:solidFill>
                  <a:srgbClr val="5B6B6A"/>
                </a:solidFill>
                <a:latin typeface="Calibri" charset="0"/>
              </a:rPr>
              <a:t>Cifuentes</a:t>
            </a:r>
            <a:r>
              <a:rPr lang="en-GB" sz="900" dirty="0">
                <a:solidFill>
                  <a:srgbClr val="5B6B6A"/>
                </a:solidFill>
                <a:latin typeface="Calibri" charset="0"/>
              </a:rPr>
              <a:t>, M.; Albright, K.; West, D. R. (</a:t>
            </a:r>
            <a:r>
              <a:rPr lang="en-GB" sz="900" dirty="0" smtClean="0">
                <a:solidFill>
                  <a:srgbClr val="5B6B6A"/>
                </a:solidFill>
                <a:latin typeface="Calibri" charset="0"/>
              </a:rPr>
              <a:t>2015): </a:t>
            </a:r>
            <a:r>
              <a:rPr lang="en-GB" sz="900" dirty="0" err="1">
                <a:solidFill>
                  <a:srgbClr val="5B6B6A"/>
                </a:solidFill>
                <a:latin typeface="Calibri" charset="0"/>
              </a:rPr>
              <a:t>AHRQ</a:t>
            </a:r>
            <a:r>
              <a:rPr lang="en-GB" sz="900" dirty="0">
                <a:solidFill>
                  <a:srgbClr val="5B6B6A"/>
                </a:solidFill>
                <a:latin typeface="Calibri" charset="0"/>
              </a:rPr>
              <a:t> Health Literacy universal precautions Toolkit. Second Edition. </a:t>
            </a:r>
            <a:r>
              <a:rPr lang="en-GB" sz="900" dirty="0" err="1">
                <a:solidFill>
                  <a:srgbClr val="5B6B6A"/>
                </a:solidFill>
                <a:latin typeface="Calibri" charset="0"/>
              </a:rPr>
              <a:t>Rockeville</a:t>
            </a:r>
            <a:r>
              <a:rPr lang="en-GB" sz="900" dirty="0">
                <a:solidFill>
                  <a:srgbClr val="5B6B6A"/>
                </a:solidFill>
                <a:latin typeface="Calibri" charset="0"/>
              </a:rPr>
              <a:t>: Agency for Healthcare Research and Quality. </a:t>
            </a:r>
            <a:r>
              <a:rPr lang="de-DE" sz="900" dirty="0">
                <a:solidFill>
                  <a:srgbClr val="5B6B6A"/>
                </a:solidFill>
                <a:latin typeface="Calibri" charset="0"/>
              </a:rPr>
              <a:t>Online verfügbar unter: https://​</a:t>
            </a:r>
            <a:r>
              <a:rPr lang="de-DE" sz="900" dirty="0" err="1">
                <a:solidFill>
                  <a:srgbClr val="5B6B6A"/>
                </a:solidFill>
                <a:latin typeface="Calibri" charset="0"/>
              </a:rPr>
              <a:t>www.ahrq.gov</a:t>
            </a:r>
            <a:r>
              <a:rPr lang="de-DE" sz="900" dirty="0">
                <a:solidFill>
                  <a:srgbClr val="5B6B6A"/>
                </a:solidFill>
                <a:latin typeface="Calibri" charset="0"/>
              </a:rPr>
              <a:t>​/​</a:t>
            </a:r>
            <a:r>
              <a:rPr lang="de-DE" sz="900" dirty="0" err="1">
                <a:solidFill>
                  <a:srgbClr val="5B6B6A"/>
                </a:solidFill>
                <a:latin typeface="Calibri" charset="0"/>
              </a:rPr>
              <a:t>sites</a:t>
            </a:r>
            <a:r>
              <a:rPr lang="de-DE" sz="900" dirty="0">
                <a:solidFill>
                  <a:srgbClr val="5B6B6A"/>
                </a:solidFill>
                <a:latin typeface="Calibri" charset="0"/>
              </a:rPr>
              <a:t>/​</a:t>
            </a:r>
            <a:r>
              <a:rPr lang="de-DE" sz="900" dirty="0" err="1">
                <a:solidFill>
                  <a:srgbClr val="5B6B6A"/>
                </a:solidFill>
                <a:latin typeface="Calibri" charset="0"/>
              </a:rPr>
              <a:t>default</a:t>
            </a:r>
            <a:r>
              <a:rPr lang="de-DE" sz="900" dirty="0">
                <a:solidFill>
                  <a:srgbClr val="5B6B6A"/>
                </a:solidFill>
                <a:latin typeface="Calibri" charset="0"/>
              </a:rPr>
              <a:t>/​</a:t>
            </a:r>
            <a:r>
              <a:rPr lang="de-DE" sz="900" dirty="0" err="1">
                <a:solidFill>
                  <a:srgbClr val="5B6B6A"/>
                </a:solidFill>
                <a:latin typeface="Calibri" charset="0"/>
              </a:rPr>
              <a:t>files</a:t>
            </a:r>
            <a:r>
              <a:rPr lang="de-DE" sz="900" dirty="0">
                <a:solidFill>
                  <a:srgbClr val="5B6B6A"/>
                </a:solidFill>
                <a:latin typeface="Calibri" charset="0"/>
              </a:rPr>
              <a:t>/​</a:t>
            </a:r>
            <a:r>
              <a:rPr lang="de-DE" sz="900" dirty="0" err="1">
                <a:solidFill>
                  <a:srgbClr val="5B6B6A"/>
                </a:solidFill>
                <a:latin typeface="Calibri" charset="0"/>
              </a:rPr>
              <a:t>wysiwyg</a:t>
            </a:r>
            <a:r>
              <a:rPr lang="de-DE" sz="900" dirty="0">
                <a:solidFill>
                  <a:srgbClr val="5B6B6A"/>
                </a:solidFill>
                <a:latin typeface="Calibri" charset="0"/>
              </a:rPr>
              <a:t>/​professionals/​</a:t>
            </a:r>
            <a:r>
              <a:rPr lang="de-DE" sz="900" dirty="0" err="1">
                <a:solidFill>
                  <a:srgbClr val="5B6B6A"/>
                </a:solidFill>
                <a:latin typeface="Calibri" charset="0"/>
              </a:rPr>
              <a:t>quality</a:t>
            </a:r>
            <a:r>
              <a:rPr lang="de-DE" sz="900" dirty="0">
                <a:solidFill>
                  <a:srgbClr val="5B6B6A"/>
                </a:solidFill>
                <a:latin typeface="Calibri" charset="0"/>
              </a:rPr>
              <a:t>-​</a:t>
            </a:r>
            <a:r>
              <a:rPr lang="de-DE" sz="900" dirty="0" err="1">
                <a:solidFill>
                  <a:srgbClr val="5B6B6A"/>
                </a:solidFill>
                <a:latin typeface="Calibri" charset="0"/>
              </a:rPr>
              <a:t>patient</a:t>
            </a:r>
            <a:r>
              <a:rPr lang="de-DE" sz="900" dirty="0">
                <a:solidFill>
                  <a:srgbClr val="5B6B6A"/>
                </a:solidFill>
                <a:latin typeface="Calibri" charset="0"/>
              </a:rPr>
              <a:t>-​</a:t>
            </a:r>
            <a:r>
              <a:rPr lang="de-DE" sz="900" dirty="0" err="1">
                <a:solidFill>
                  <a:srgbClr val="5B6B6A"/>
                </a:solidFill>
                <a:latin typeface="Calibri" charset="0"/>
              </a:rPr>
              <a:t>safety</a:t>
            </a:r>
            <a:r>
              <a:rPr lang="de-DE" sz="900" dirty="0">
                <a:solidFill>
                  <a:srgbClr val="5B6B6A"/>
                </a:solidFill>
                <a:latin typeface="Calibri" charset="0"/>
              </a:rPr>
              <a:t>/​</a:t>
            </a:r>
            <a:r>
              <a:rPr lang="de-DE" sz="900" dirty="0" err="1">
                <a:solidFill>
                  <a:srgbClr val="5B6B6A"/>
                </a:solidFill>
                <a:latin typeface="Calibri" charset="0"/>
              </a:rPr>
              <a:t>quality</a:t>
            </a:r>
            <a:r>
              <a:rPr lang="de-DE" sz="900" dirty="0">
                <a:solidFill>
                  <a:srgbClr val="5B6B6A"/>
                </a:solidFill>
                <a:latin typeface="Calibri" charset="0"/>
              </a:rPr>
              <a:t>-​</a:t>
            </a:r>
            <a:r>
              <a:rPr lang="de-DE" sz="900" dirty="0" err="1">
                <a:solidFill>
                  <a:srgbClr val="5B6B6A"/>
                </a:solidFill>
                <a:latin typeface="Calibri" charset="0"/>
              </a:rPr>
              <a:t>resources</a:t>
            </a:r>
            <a:r>
              <a:rPr lang="de-DE" sz="900" dirty="0">
                <a:solidFill>
                  <a:srgbClr val="5B6B6A"/>
                </a:solidFill>
                <a:latin typeface="Calibri" charset="0"/>
              </a:rPr>
              <a:t>/​</a:t>
            </a:r>
            <a:r>
              <a:rPr lang="de-DE" sz="900" dirty="0" err="1">
                <a:solidFill>
                  <a:srgbClr val="5B6B6A"/>
                </a:solidFill>
                <a:latin typeface="Calibri" charset="0"/>
              </a:rPr>
              <a:t>tools</a:t>
            </a:r>
            <a:r>
              <a:rPr lang="de-DE" sz="900" dirty="0">
                <a:solidFill>
                  <a:srgbClr val="5B6B6A"/>
                </a:solidFill>
                <a:latin typeface="Calibri" charset="0"/>
              </a:rPr>
              <a:t>/​</a:t>
            </a:r>
            <a:r>
              <a:rPr lang="de-DE" sz="900" dirty="0" err="1">
                <a:solidFill>
                  <a:srgbClr val="5B6B6A"/>
                </a:solidFill>
                <a:latin typeface="Calibri" charset="0"/>
              </a:rPr>
              <a:t>literacy</a:t>
            </a:r>
            <a:r>
              <a:rPr lang="de-DE" sz="900" dirty="0">
                <a:solidFill>
                  <a:srgbClr val="5B6B6A"/>
                </a:solidFill>
                <a:latin typeface="Calibri" charset="0"/>
              </a:rPr>
              <a:t>-​</a:t>
            </a:r>
            <a:r>
              <a:rPr lang="de-DE" sz="900" dirty="0" err="1">
                <a:solidFill>
                  <a:srgbClr val="5B6B6A"/>
                </a:solidFill>
                <a:latin typeface="Calibri" charset="0"/>
              </a:rPr>
              <a:t>toolkit</a:t>
            </a:r>
            <a:r>
              <a:rPr lang="de-DE" sz="900" dirty="0">
                <a:solidFill>
                  <a:srgbClr val="5B6B6A"/>
                </a:solidFill>
                <a:latin typeface="Calibri" charset="0"/>
              </a:rPr>
              <a:t>/​</a:t>
            </a:r>
            <a:r>
              <a:rPr lang="de-DE" sz="900" dirty="0" err="1">
                <a:solidFill>
                  <a:srgbClr val="5B6B6A"/>
                </a:solidFill>
                <a:latin typeface="Calibri" charset="0"/>
              </a:rPr>
              <a:t>healthliteracytoolkit.pdf</a:t>
            </a:r>
            <a:r>
              <a:rPr lang="de-DE" sz="900" dirty="0">
                <a:solidFill>
                  <a:srgbClr val="5B6B6A"/>
                </a:solidFill>
                <a:latin typeface="Calibri" charset="0"/>
              </a:rPr>
              <a:t> (abgerufen am: 30.06.2023</a:t>
            </a:r>
            <a:r>
              <a:rPr lang="de-DE" sz="900" dirty="0" smtClean="0">
                <a:solidFill>
                  <a:srgbClr val="5B6B6A"/>
                </a:solidFill>
                <a:latin typeface="Calibri" charset="0"/>
              </a:rPr>
              <a:t>).</a:t>
            </a:r>
          </a:p>
          <a:p>
            <a:pPr marL="357188" indent="-357188">
              <a:spcBef>
                <a:spcPts val="0"/>
              </a:spcBef>
              <a:spcAft>
                <a:spcPts val="600"/>
              </a:spcAft>
              <a:buNone/>
            </a:pPr>
            <a:r>
              <a:rPr lang="de-DE" sz="900" dirty="0" smtClean="0">
                <a:solidFill>
                  <a:srgbClr val="5B6B6A"/>
                </a:solidFill>
                <a:latin typeface="Calibri" charset="0"/>
              </a:rPr>
              <a:t> Bundeszahnärztekammer </a:t>
            </a:r>
            <a:r>
              <a:rPr lang="de-DE" sz="900" dirty="0">
                <a:solidFill>
                  <a:srgbClr val="5B6B6A"/>
                </a:solidFill>
                <a:latin typeface="Calibri" charset="0"/>
              </a:rPr>
              <a:t>(o. J.): Fortbildung </a:t>
            </a:r>
            <a:r>
              <a:rPr lang="de-DE" sz="900" dirty="0" err="1">
                <a:solidFill>
                  <a:srgbClr val="5B6B6A"/>
                </a:solidFill>
                <a:latin typeface="Calibri" charset="0"/>
              </a:rPr>
              <a:t>Teach</a:t>
            </a:r>
            <a:r>
              <a:rPr lang="de-DE" sz="900" dirty="0">
                <a:solidFill>
                  <a:srgbClr val="5B6B6A"/>
                </a:solidFill>
                <a:latin typeface="Calibri" charset="0"/>
              </a:rPr>
              <a:t>-Back-Methode. Online verfügbar </a:t>
            </a:r>
            <a:r>
              <a:rPr lang="de-DE" sz="900" dirty="0" smtClean="0">
                <a:solidFill>
                  <a:srgbClr val="5B6B6A"/>
                </a:solidFill>
                <a:latin typeface="Calibri" charset="0"/>
              </a:rPr>
              <a:t>unter: </a:t>
            </a:r>
            <a:r>
              <a:rPr lang="de-DE" sz="900" dirty="0">
                <a:solidFill>
                  <a:srgbClr val="5B6B6A"/>
                </a:solidFill>
                <a:latin typeface="Calibri" charset="0"/>
              </a:rPr>
              <a:t>https://</a:t>
            </a:r>
            <a:r>
              <a:rPr lang="de-DE" sz="900" dirty="0" err="1" smtClean="0">
                <a:solidFill>
                  <a:srgbClr val="5B6B6A"/>
                </a:solidFill>
                <a:latin typeface="Calibri" charset="0"/>
              </a:rPr>
              <a:t>www.bzaek-teach-back.de</a:t>
            </a:r>
            <a:r>
              <a:rPr lang="de-DE" sz="900" dirty="0" smtClean="0">
                <a:solidFill>
                  <a:srgbClr val="5B6B6A"/>
                </a:solidFill>
                <a:latin typeface="Calibri" charset="0"/>
              </a:rPr>
              <a:t>/online-kurs/</a:t>
            </a:r>
            <a:r>
              <a:rPr lang="de-DE" sz="900" dirty="0" err="1" smtClean="0">
                <a:solidFill>
                  <a:srgbClr val="5B6B6A"/>
                </a:solidFill>
                <a:latin typeface="Calibri" charset="0"/>
              </a:rPr>
              <a:t>grundlagen</a:t>
            </a:r>
            <a:r>
              <a:rPr lang="de-DE" sz="900" dirty="0" smtClean="0">
                <a:solidFill>
                  <a:srgbClr val="5B6B6A"/>
                </a:solidFill>
                <a:latin typeface="Calibri" charset="0"/>
              </a:rPr>
              <a:t>/</a:t>
            </a:r>
            <a:r>
              <a:rPr lang="de-DE" sz="900" dirty="0" err="1" smtClean="0">
                <a:solidFill>
                  <a:srgbClr val="5B6B6A"/>
                </a:solidFill>
                <a:latin typeface="Calibri" charset="0"/>
              </a:rPr>
              <a:t>lektion</a:t>
            </a:r>
            <a:r>
              <a:rPr lang="de-DE" sz="900" dirty="0" smtClean="0">
                <a:solidFill>
                  <a:srgbClr val="5B6B6A"/>
                </a:solidFill>
                <a:latin typeface="Calibri" charset="0"/>
              </a:rPr>
              <a:t>-1-</a:t>
            </a:r>
            <a:r>
              <a:rPr lang="de-DE" sz="900" dirty="0" err="1" smtClean="0">
                <a:solidFill>
                  <a:srgbClr val="5B6B6A"/>
                </a:solidFill>
                <a:latin typeface="Calibri" charset="0"/>
              </a:rPr>
              <a:t>einfuehrung.html</a:t>
            </a:r>
            <a:r>
              <a:rPr lang="de-DE" sz="900" dirty="0" smtClean="0">
                <a:solidFill>
                  <a:srgbClr val="5B6B6A"/>
                </a:solidFill>
                <a:latin typeface="Calibri" charset="0"/>
              </a:rPr>
              <a:t> (abgerufen am: 30.06.2023).</a:t>
            </a:r>
            <a:endParaRPr lang="de-DE" sz="900" dirty="0">
              <a:solidFill>
                <a:srgbClr val="5B6B6A"/>
              </a:solidFill>
              <a:latin typeface="Calibri" charset="0"/>
            </a:endParaRPr>
          </a:p>
          <a:p>
            <a:pPr marL="357188" indent="-357188">
              <a:spcBef>
                <a:spcPts val="0"/>
              </a:spcBef>
              <a:spcAft>
                <a:spcPts val="600"/>
              </a:spcAft>
              <a:buNone/>
            </a:pPr>
            <a:r>
              <a:rPr lang="en-US" sz="900" dirty="0">
                <a:solidFill>
                  <a:srgbClr val="5B6B6A"/>
                </a:solidFill>
                <a:latin typeface="Calibri" charset="0"/>
              </a:rPr>
              <a:t>Center for Health Care Strategies (2013): Fact Sheet 1: What I</a:t>
            </a:r>
            <a:r>
              <a:rPr lang="en-US" sz="900" dirty="0" smtClean="0">
                <a:solidFill>
                  <a:srgbClr val="5B6B6A"/>
                </a:solidFill>
                <a:latin typeface="Calibri" charset="0"/>
              </a:rPr>
              <a:t>s </a:t>
            </a:r>
            <a:r>
              <a:rPr lang="en-US" sz="900" dirty="0">
                <a:solidFill>
                  <a:srgbClr val="5B6B6A"/>
                </a:solidFill>
                <a:latin typeface="Calibri" charset="0"/>
              </a:rPr>
              <a:t>Health Literacy</a:t>
            </a:r>
            <a:r>
              <a:rPr lang="en-US" sz="900" dirty="0" smtClean="0">
                <a:solidFill>
                  <a:srgbClr val="5B6B6A"/>
                </a:solidFill>
                <a:latin typeface="Calibri" charset="0"/>
              </a:rPr>
              <a:t>? </a:t>
            </a:r>
            <a:r>
              <a:rPr lang="en-US" sz="900" dirty="0">
                <a:solidFill>
                  <a:srgbClr val="5B6B6A"/>
                </a:solidFill>
                <a:latin typeface="Calibri" charset="0"/>
              </a:rPr>
              <a:t>Online </a:t>
            </a:r>
            <a:r>
              <a:rPr lang="en-US" sz="900" dirty="0" err="1">
                <a:solidFill>
                  <a:srgbClr val="5B6B6A"/>
                </a:solidFill>
                <a:latin typeface="Calibri" charset="0"/>
              </a:rPr>
              <a:t>verfügbar</a:t>
            </a:r>
            <a:r>
              <a:rPr lang="en-US" sz="900" dirty="0">
                <a:solidFill>
                  <a:srgbClr val="5B6B6A"/>
                </a:solidFill>
                <a:latin typeface="Calibri" charset="0"/>
              </a:rPr>
              <a:t> </a:t>
            </a:r>
            <a:r>
              <a:rPr lang="en-US" sz="900" dirty="0" err="1" smtClean="0">
                <a:solidFill>
                  <a:srgbClr val="5B6B6A"/>
                </a:solidFill>
                <a:latin typeface="Calibri" charset="0"/>
              </a:rPr>
              <a:t>unter</a:t>
            </a:r>
            <a:r>
              <a:rPr lang="en-US" sz="900" dirty="0" smtClean="0">
                <a:solidFill>
                  <a:srgbClr val="5B6B6A"/>
                </a:solidFill>
                <a:latin typeface="Calibri" charset="0"/>
              </a:rPr>
              <a:t>: </a:t>
            </a:r>
            <a:r>
              <a:rPr lang="en-US" sz="900" dirty="0">
                <a:solidFill>
                  <a:srgbClr val="5B6B6A"/>
                </a:solidFill>
                <a:latin typeface="Calibri" charset="0"/>
              </a:rPr>
              <a:t>https://</a:t>
            </a:r>
            <a:r>
              <a:rPr lang="en-US" sz="900" dirty="0" err="1" smtClean="0">
                <a:solidFill>
                  <a:srgbClr val="5B6B6A"/>
                </a:solidFill>
                <a:latin typeface="Calibri" charset="0"/>
              </a:rPr>
              <a:t>www.chcs.org</a:t>
            </a:r>
            <a:r>
              <a:rPr lang="en-US" sz="900" dirty="0" smtClean="0">
                <a:solidFill>
                  <a:srgbClr val="5B6B6A"/>
                </a:solidFill>
                <a:latin typeface="Calibri" charset="0"/>
              </a:rPr>
              <a:t>/media/</a:t>
            </a:r>
            <a:r>
              <a:rPr lang="en-US" sz="900" dirty="0" err="1" smtClean="0">
                <a:solidFill>
                  <a:srgbClr val="5B6B6A"/>
                </a:solidFill>
                <a:latin typeface="Calibri" charset="0"/>
              </a:rPr>
              <a:t>What_is_Health_Literacy.pdf</a:t>
            </a:r>
            <a:r>
              <a:rPr lang="en-US" sz="900" dirty="0" smtClean="0">
                <a:solidFill>
                  <a:srgbClr val="5B6B6A"/>
                </a:solidFill>
                <a:latin typeface="Calibri" charset="0"/>
              </a:rPr>
              <a:t> (</a:t>
            </a:r>
            <a:r>
              <a:rPr lang="en-US" sz="900" dirty="0" err="1" smtClean="0">
                <a:solidFill>
                  <a:srgbClr val="5B6B6A"/>
                </a:solidFill>
                <a:latin typeface="Calibri" charset="0"/>
              </a:rPr>
              <a:t>abgerufen</a:t>
            </a:r>
            <a:r>
              <a:rPr lang="en-US" sz="900" dirty="0" smtClean="0">
                <a:solidFill>
                  <a:srgbClr val="5B6B6A"/>
                </a:solidFill>
                <a:latin typeface="Calibri" charset="0"/>
              </a:rPr>
              <a:t> am: 30.03.2023).</a:t>
            </a:r>
            <a:endParaRPr lang="en-US" sz="900" dirty="0">
              <a:solidFill>
                <a:srgbClr val="5B6B6A"/>
              </a:solidFill>
              <a:latin typeface="Calibri" charset="0"/>
            </a:endParaRPr>
          </a:p>
          <a:p>
            <a:pPr marL="357188" indent="-357188">
              <a:spcBef>
                <a:spcPts val="0"/>
              </a:spcBef>
              <a:spcAft>
                <a:spcPts val="600"/>
              </a:spcAft>
              <a:buNone/>
            </a:pPr>
            <a:r>
              <a:rPr lang="en-US" sz="900" dirty="0">
                <a:solidFill>
                  <a:srgbClr val="5B6B6A"/>
                </a:solidFill>
                <a:latin typeface="Calibri" charset="0"/>
              </a:rPr>
              <a:t>CSR Europe (2020): </a:t>
            </a:r>
            <a:r>
              <a:rPr lang="en-US" sz="900" dirty="0" smtClean="0">
                <a:solidFill>
                  <a:srgbClr val="5B6B6A"/>
                </a:solidFill>
                <a:latin typeface="Calibri" charset="0"/>
              </a:rPr>
              <a:t>Healthy Workplace</a:t>
            </a:r>
            <a:r>
              <a:rPr lang="en-US" sz="900" dirty="0">
                <a:solidFill>
                  <a:srgbClr val="5B6B6A"/>
                </a:solidFill>
                <a:latin typeface="Calibri" charset="0"/>
              </a:rPr>
              <a:t>, </a:t>
            </a:r>
            <a:r>
              <a:rPr lang="en-US" sz="900" dirty="0" smtClean="0">
                <a:solidFill>
                  <a:srgbClr val="5B6B6A"/>
                </a:solidFill>
                <a:latin typeface="Calibri" charset="0"/>
              </a:rPr>
              <a:t>Healthy Society</a:t>
            </a:r>
            <a:r>
              <a:rPr lang="en-US" sz="900" dirty="0">
                <a:solidFill>
                  <a:srgbClr val="5B6B6A"/>
                </a:solidFill>
                <a:latin typeface="Calibri" charset="0"/>
              </a:rPr>
              <a:t>: </a:t>
            </a:r>
            <a:r>
              <a:rPr lang="en-US" sz="900" dirty="0" smtClean="0">
                <a:solidFill>
                  <a:srgbClr val="5B6B6A"/>
                </a:solidFill>
                <a:latin typeface="Calibri" charset="0"/>
              </a:rPr>
              <a:t>Blueprint </a:t>
            </a:r>
            <a:r>
              <a:rPr lang="en-US" sz="900" dirty="0">
                <a:solidFill>
                  <a:srgbClr val="5B6B6A"/>
                </a:solidFill>
                <a:latin typeface="Calibri" charset="0"/>
              </a:rPr>
              <a:t>for </a:t>
            </a:r>
            <a:r>
              <a:rPr lang="en-US" sz="900" dirty="0" smtClean="0">
                <a:solidFill>
                  <a:srgbClr val="5B6B6A"/>
                </a:solidFill>
                <a:latin typeface="Calibri" charset="0"/>
              </a:rPr>
              <a:t>Business Action on Health Literacy. Online </a:t>
            </a:r>
            <a:r>
              <a:rPr lang="en-US" sz="900" dirty="0" err="1" smtClean="0">
                <a:solidFill>
                  <a:srgbClr val="5B6B6A"/>
                </a:solidFill>
                <a:latin typeface="Calibri" charset="0"/>
              </a:rPr>
              <a:t>verfügbar</a:t>
            </a:r>
            <a:r>
              <a:rPr lang="en-US" sz="900" dirty="0" smtClean="0">
                <a:solidFill>
                  <a:srgbClr val="5B6B6A"/>
                </a:solidFill>
                <a:latin typeface="Calibri" charset="0"/>
              </a:rPr>
              <a:t> </a:t>
            </a:r>
            <a:r>
              <a:rPr lang="en-US" sz="900" dirty="0" err="1" smtClean="0">
                <a:solidFill>
                  <a:srgbClr val="5B6B6A"/>
                </a:solidFill>
                <a:latin typeface="Calibri" charset="0"/>
              </a:rPr>
              <a:t>unter</a:t>
            </a:r>
            <a:r>
              <a:rPr lang="en-US" sz="900" dirty="0">
                <a:solidFill>
                  <a:srgbClr val="5B6B6A"/>
                </a:solidFill>
                <a:latin typeface="Calibri" charset="0"/>
              </a:rPr>
              <a:t>: https://</a:t>
            </a:r>
            <a:r>
              <a:rPr lang="en-US" sz="900" dirty="0" err="1" smtClean="0">
                <a:solidFill>
                  <a:srgbClr val="5B6B6A"/>
                </a:solidFill>
                <a:latin typeface="Calibri" charset="0"/>
              </a:rPr>
              <a:t>nutritionconnect.org</a:t>
            </a:r>
            <a:r>
              <a:rPr lang="en-US" sz="900" dirty="0" smtClean="0">
                <a:solidFill>
                  <a:srgbClr val="5B6B6A"/>
                </a:solidFill>
                <a:latin typeface="Calibri" charset="0"/>
              </a:rPr>
              <a:t>/sites/default/files/uploads/resources/2019-04/</a:t>
            </a:r>
            <a:r>
              <a:rPr lang="en-US" sz="900" dirty="0" err="1" smtClean="0">
                <a:solidFill>
                  <a:srgbClr val="5B6B6A"/>
                </a:solidFill>
                <a:latin typeface="Calibri" charset="0"/>
              </a:rPr>
              <a:t>Health%20Literacy%20Blueprint_1.pdf</a:t>
            </a:r>
            <a:r>
              <a:rPr lang="en-US" sz="900" dirty="0" smtClean="0">
                <a:solidFill>
                  <a:srgbClr val="5B6B6A"/>
                </a:solidFill>
                <a:latin typeface="Calibri" charset="0"/>
              </a:rPr>
              <a:t> (</a:t>
            </a:r>
            <a:r>
              <a:rPr lang="en-US" sz="900" dirty="0" err="1" smtClean="0">
                <a:solidFill>
                  <a:srgbClr val="5B6B6A"/>
                </a:solidFill>
                <a:latin typeface="Calibri" charset="0"/>
              </a:rPr>
              <a:t>abgerufen</a:t>
            </a:r>
            <a:r>
              <a:rPr lang="en-US" sz="900" dirty="0" smtClean="0">
                <a:solidFill>
                  <a:srgbClr val="5B6B6A"/>
                </a:solidFill>
                <a:latin typeface="Calibri" charset="0"/>
              </a:rPr>
              <a:t> am: 30.06.2023). </a:t>
            </a:r>
            <a:endParaRPr lang="en-US" sz="900" dirty="0">
              <a:solidFill>
                <a:srgbClr val="5B6B6A"/>
              </a:solidFill>
              <a:latin typeface="Calibri" charset="0"/>
            </a:endParaRPr>
          </a:p>
          <a:p>
            <a:pPr marL="357188" indent="-357188">
              <a:spcBef>
                <a:spcPts val="0"/>
              </a:spcBef>
              <a:spcAft>
                <a:spcPts val="600"/>
              </a:spcAft>
              <a:buNone/>
            </a:pPr>
            <a:r>
              <a:rPr lang="en-US" sz="900" dirty="0">
                <a:solidFill>
                  <a:srgbClr val="5B6B6A"/>
                </a:solidFill>
                <a:latin typeface="Calibri" charset="0"/>
              </a:rPr>
              <a:t>Del </a:t>
            </a:r>
            <a:r>
              <a:rPr lang="en-US" sz="900" dirty="0" err="1">
                <a:solidFill>
                  <a:srgbClr val="5B6B6A"/>
                </a:solidFill>
                <a:latin typeface="Calibri" charset="0"/>
              </a:rPr>
              <a:t>Canale</a:t>
            </a:r>
            <a:r>
              <a:rPr lang="en-US" sz="900" dirty="0">
                <a:solidFill>
                  <a:srgbClr val="5B6B6A"/>
                </a:solidFill>
                <a:latin typeface="Calibri" charset="0"/>
              </a:rPr>
              <a:t>, S.; Louis, D.Z.; </a:t>
            </a:r>
            <a:r>
              <a:rPr lang="en-US" sz="900" dirty="0" err="1">
                <a:solidFill>
                  <a:srgbClr val="5B6B6A"/>
                </a:solidFill>
                <a:latin typeface="Calibri" charset="0"/>
              </a:rPr>
              <a:t>Maio</a:t>
            </a:r>
            <a:r>
              <a:rPr lang="en-US" sz="900" dirty="0">
                <a:solidFill>
                  <a:srgbClr val="5B6B6A"/>
                </a:solidFill>
                <a:latin typeface="Calibri" charset="0"/>
              </a:rPr>
              <a:t>, V.; Wang, X.; Rossi, G.; </a:t>
            </a:r>
            <a:r>
              <a:rPr lang="en-US" sz="900" dirty="0" err="1">
                <a:solidFill>
                  <a:srgbClr val="5B6B6A"/>
                </a:solidFill>
                <a:latin typeface="Calibri" charset="0"/>
              </a:rPr>
              <a:t>Hojat</a:t>
            </a:r>
            <a:r>
              <a:rPr lang="en-US" sz="900" dirty="0">
                <a:solidFill>
                  <a:srgbClr val="5B6B6A"/>
                </a:solidFill>
                <a:latin typeface="Calibri" charset="0"/>
              </a:rPr>
              <a:t>, M.; et al. (2012): The </a:t>
            </a:r>
            <a:r>
              <a:rPr lang="en-US" sz="900" dirty="0" smtClean="0">
                <a:solidFill>
                  <a:srgbClr val="5B6B6A"/>
                </a:solidFill>
                <a:latin typeface="Calibri" charset="0"/>
              </a:rPr>
              <a:t>Relationship </a:t>
            </a:r>
            <a:r>
              <a:rPr lang="en-US" sz="900" dirty="0">
                <a:solidFill>
                  <a:srgbClr val="5B6B6A"/>
                </a:solidFill>
                <a:latin typeface="Calibri" charset="0"/>
              </a:rPr>
              <a:t>B</a:t>
            </a:r>
            <a:r>
              <a:rPr lang="en-US" sz="900" dirty="0" smtClean="0">
                <a:solidFill>
                  <a:srgbClr val="5B6B6A"/>
                </a:solidFill>
                <a:latin typeface="Calibri" charset="0"/>
              </a:rPr>
              <a:t>etween Physician Empathy </a:t>
            </a:r>
            <a:r>
              <a:rPr lang="en-US" sz="900" dirty="0">
                <a:solidFill>
                  <a:srgbClr val="5B6B6A"/>
                </a:solidFill>
                <a:latin typeface="Calibri" charset="0"/>
              </a:rPr>
              <a:t>and </a:t>
            </a:r>
            <a:r>
              <a:rPr lang="en-US" sz="900" dirty="0" smtClean="0">
                <a:solidFill>
                  <a:srgbClr val="5B6B6A"/>
                </a:solidFill>
                <a:latin typeface="Calibri" charset="0"/>
              </a:rPr>
              <a:t>Disease Complications</a:t>
            </a:r>
            <a:r>
              <a:rPr lang="en-US" sz="900" dirty="0">
                <a:solidFill>
                  <a:srgbClr val="5B6B6A"/>
                </a:solidFill>
                <a:latin typeface="Calibri" charset="0"/>
              </a:rPr>
              <a:t>: an </a:t>
            </a:r>
            <a:r>
              <a:rPr lang="en-US" sz="900" dirty="0" smtClean="0">
                <a:solidFill>
                  <a:srgbClr val="5B6B6A"/>
                </a:solidFill>
                <a:latin typeface="Calibri" charset="0"/>
              </a:rPr>
              <a:t>Empirical Study </a:t>
            </a:r>
            <a:r>
              <a:rPr lang="en-US" sz="900" dirty="0">
                <a:solidFill>
                  <a:srgbClr val="5B6B6A"/>
                </a:solidFill>
                <a:latin typeface="Calibri" charset="0"/>
              </a:rPr>
              <a:t>of P</a:t>
            </a:r>
            <a:r>
              <a:rPr lang="en-US" sz="900" dirty="0" smtClean="0">
                <a:solidFill>
                  <a:srgbClr val="5B6B6A"/>
                </a:solidFill>
                <a:latin typeface="Calibri" charset="0"/>
              </a:rPr>
              <a:t>rimary </a:t>
            </a:r>
            <a:r>
              <a:rPr lang="en-US" sz="900" dirty="0">
                <a:solidFill>
                  <a:srgbClr val="5B6B6A"/>
                </a:solidFill>
                <a:latin typeface="Calibri" charset="0"/>
              </a:rPr>
              <a:t>C</a:t>
            </a:r>
            <a:r>
              <a:rPr lang="en-US" sz="900" dirty="0" smtClean="0">
                <a:solidFill>
                  <a:srgbClr val="5B6B6A"/>
                </a:solidFill>
                <a:latin typeface="Calibri" charset="0"/>
              </a:rPr>
              <a:t>are </a:t>
            </a:r>
            <a:r>
              <a:rPr lang="en-US" sz="900" dirty="0">
                <a:solidFill>
                  <a:srgbClr val="5B6B6A"/>
                </a:solidFill>
                <a:latin typeface="Calibri" charset="0"/>
              </a:rPr>
              <a:t>P</a:t>
            </a:r>
            <a:r>
              <a:rPr lang="en-US" sz="900" dirty="0" smtClean="0">
                <a:solidFill>
                  <a:srgbClr val="5B6B6A"/>
                </a:solidFill>
                <a:latin typeface="Calibri" charset="0"/>
              </a:rPr>
              <a:t>hysicians </a:t>
            </a:r>
            <a:r>
              <a:rPr lang="en-US" sz="900" dirty="0">
                <a:solidFill>
                  <a:srgbClr val="5B6B6A"/>
                </a:solidFill>
                <a:latin typeface="Calibri" charset="0"/>
              </a:rPr>
              <a:t>and their </a:t>
            </a:r>
            <a:r>
              <a:rPr lang="en-US" sz="900" dirty="0" smtClean="0">
                <a:solidFill>
                  <a:srgbClr val="5B6B6A"/>
                </a:solidFill>
                <a:latin typeface="Calibri" charset="0"/>
              </a:rPr>
              <a:t>Diabetic </a:t>
            </a:r>
            <a:r>
              <a:rPr lang="en-US" sz="900" dirty="0">
                <a:solidFill>
                  <a:srgbClr val="5B6B6A"/>
                </a:solidFill>
                <a:latin typeface="Calibri" charset="0"/>
              </a:rPr>
              <a:t>P</a:t>
            </a:r>
            <a:r>
              <a:rPr lang="en-US" sz="900" dirty="0" smtClean="0">
                <a:solidFill>
                  <a:srgbClr val="5B6B6A"/>
                </a:solidFill>
                <a:latin typeface="Calibri" charset="0"/>
              </a:rPr>
              <a:t>atients </a:t>
            </a:r>
            <a:r>
              <a:rPr lang="en-US" sz="900" dirty="0">
                <a:solidFill>
                  <a:srgbClr val="5B6B6A"/>
                </a:solidFill>
                <a:latin typeface="Calibri" charset="0"/>
              </a:rPr>
              <a:t>in </a:t>
            </a:r>
            <a:r>
              <a:rPr lang="en-US" sz="900" dirty="0" smtClean="0">
                <a:solidFill>
                  <a:srgbClr val="5B6B6A"/>
                </a:solidFill>
                <a:latin typeface="Calibri" charset="0"/>
              </a:rPr>
              <a:t>Parma, Italy. Academic Medicine 87 (9): 1243–1249</a:t>
            </a:r>
            <a:r>
              <a:rPr lang="en-US" sz="900" dirty="0">
                <a:solidFill>
                  <a:srgbClr val="5B6B6A"/>
                </a:solidFill>
                <a:latin typeface="Calibri" charset="0"/>
              </a:rPr>
              <a:t>. </a:t>
            </a:r>
            <a:r>
              <a:rPr lang="en-US" sz="900" dirty="0" err="1" smtClean="0">
                <a:solidFill>
                  <a:srgbClr val="5B6B6A"/>
                </a:solidFill>
                <a:latin typeface="Calibri" charset="0"/>
              </a:rPr>
              <a:t>DOI</a:t>
            </a:r>
            <a:r>
              <a:rPr lang="en-US" sz="900" dirty="0" smtClean="0">
                <a:solidFill>
                  <a:srgbClr val="5B6B6A"/>
                </a:solidFill>
                <a:latin typeface="Calibri" charset="0"/>
              </a:rPr>
              <a:t>: 10.1097/</a:t>
            </a:r>
            <a:r>
              <a:rPr lang="en-US" sz="900" dirty="0" err="1" smtClean="0">
                <a:solidFill>
                  <a:srgbClr val="5B6B6A"/>
                </a:solidFill>
                <a:latin typeface="Calibri" charset="0"/>
              </a:rPr>
              <a:t>acm.0b013e3182628fbf</a:t>
            </a:r>
            <a:r>
              <a:rPr lang="en-US" sz="900" dirty="0" smtClean="0">
                <a:solidFill>
                  <a:srgbClr val="5B6B6A"/>
                </a:solidFill>
                <a:latin typeface="Calibri" charset="0"/>
              </a:rPr>
              <a:t>. Online </a:t>
            </a:r>
            <a:r>
              <a:rPr lang="en-US" sz="900" dirty="0" err="1" smtClean="0">
                <a:solidFill>
                  <a:srgbClr val="5B6B6A"/>
                </a:solidFill>
                <a:latin typeface="Calibri" charset="0"/>
              </a:rPr>
              <a:t>verfügbar</a:t>
            </a:r>
            <a:r>
              <a:rPr lang="en-US" sz="900" dirty="0" smtClean="0">
                <a:solidFill>
                  <a:srgbClr val="5B6B6A"/>
                </a:solidFill>
                <a:latin typeface="Calibri" charset="0"/>
              </a:rPr>
              <a:t> </a:t>
            </a:r>
            <a:r>
              <a:rPr lang="en-US" sz="900" dirty="0" err="1" smtClean="0">
                <a:solidFill>
                  <a:srgbClr val="5B6B6A"/>
                </a:solidFill>
                <a:latin typeface="Calibri" charset="0"/>
              </a:rPr>
              <a:t>unter</a:t>
            </a:r>
            <a:r>
              <a:rPr lang="en-US" sz="900" dirty="0">
                <a:solidFill>
                  <a:srgbClr val="5B6B6A"/>
                </a:solidFill>
                <a:latin typeface="Calibri" charset="0"/>
              </a:rPr>
              <a:t>: https://</a:t>
            </a:r>
            <a:r>
              <a:rPr lang="en-US" sz="900" dirty="0" err="1">
                <a:solidFill>
                  <a:srgbClr val="5B6B6A"/>
                </a:solidFill>
                <a:latin typeface="Calibri" charset="0"/>
              </a:rPr>
              <a:t>journals.lww.com</a:t>
            </a:r>
            <a:r>
              <a:rPr lang="en-US" sz="900" dirty="0">
                <a:solidFill>
                  <a:srgbClr val="5B6B6A"/>
                </a:solidFill>
                <a:latin typeface="Calibri" charset="0"/>
              </a:rPr>
              <a:t>/</a:t>
            </a:r>
            <a:r>
              <a:rPr lang="en-US" sz="900" dirty="0" err="1">
                <a:solidFill>
                  <a:srgbClr val="5B6B6A"/>
                </a:solidFill>
                <a:latin typeface="Calibri" charset="0"/>
              </a:rPr>
              <a:t>academicmedicine</a:t>
            </a:r>
            <a:r>
              <a:rPr lang="en-US" sz="900" dirty="0">
                <a:solidFill>
                  <a:srgbClr val="5B6B6A"/>
                </a:solidFill>
                <a:latin typeface="Calibri" charset="0"/>
              </a:rPr>
              <a:t>/_</a:t>
            </a:r>
            <a:r>
              <a:rPr lang="en-US" sz="900" dirty="0" smtClean="0">
                <a:solidFill>
                  <a:srgbClr val="5B6B6A"/>
                </a:solidFill>
                <a:latin typeface="Calibri" charset="0"/>
              </a:rPr>
              <a:t>layouts/15/</a:t>
            </a:r>
            <a:r>
              <a:rPr lang="en-US" sz="900" dirty="0" err="1" smtClean="0">
                <a:solidFill>
                  <a:srgbClr val="5B6B6A"/>
                </a:solidFill>
                <a:latin typeface="Calibri" charset="0"/>
              </a:rPr>
              <a:t>oaks.journals</a:t>
            </a:r>
            <a:r>
              <a:rPr lang="en-US" sz="900" dirty="0" smtClean="0">
                <a:solidFill>
                  <a:srgbClr val="5B6B6A"/>
                </a:solidFill>
                <a:latin typeface="Calibri" charset="0"/>
              </a:rPr>
              <a:t>/</a:t>
            </a:r>
            <a:r>
              <a:rPr lang="en-US" sz="900" dirty="0" err="1" smtClean="0">
                <a:solidFill>
                  <a:srgbClr val="5B6B6A"/>
                </a:solidFill>
                <a:latin typeface="Calibri" charset="0"/>
              </a:rPr>
              <a:t>downloadpdf.aspx?trckng_src_pg</a:t>
            </a:r>
            <a:r>
              <a:rPr lang="en-US" sz="900" dirty="0" smtClean="0">
                <a:solidFill>
                  <a:srgbClr val="5B6B6A"/>
                </a:solidFill>
                <a:latin typeface="Calibri" charset="0"/>
              </a:rPr>
              <a:t>=</a:t>
            </a:r>
            <a:r>
              <a:rPr lang="en-US" sz="900" dirty="0" err="1" smtClean="0">
                <a:solidFill>
                  <a:srgbClr val="5B6B6A"/>
                </a:solidFill>
                <a:latin typeface="Calibri" charset="0"/>
              </a:rPr>
              <a:t>ArticleViewer&amp;an</a:t>
            </a:r>
            <a:r>
              <a:rPr lang="en-US" sz="900" dirty="0" smtClean="0">
                <a:solidFill>
                  <a:srgbClr val="5B6B6A"/>
                </a:solidFill>
                <a:latin typeface="Calibri" charset="0"/>
              </a:rPr>
              <a:t>=00001888-201209000-00026 (</a:t>
            </a:r>
            <a:r>
              <a:rPr lang="en-US" sz="900" dirty="0" err="1" smtClean="0">
                <a:solidFill>
                  <a:srgbClr val="5B6B6A"/>
                </a:solidFill>
                <a:latin typeface="Calibri" charset="0"/>
              </a:rPr>
              <a:t>abgerufen</a:t>
            </a:r>
            <a:r>
              <a:rPr lang="en-US" sz="900" dirty="0" smtClean="0">
                <a:solidFill>
                  <a:srgbClr val="5B6B6A"/>
                </a:solidFill>
                <a:latin typeface="Calibri" charset="0"/>
              </a:rPr>
              <a:t> am: 30.06.2023). </a:t>
            </a:r>
            <a:endParaRPr lang="de-DE" sz="900" dirty="0">
              <a:solidFill>
                <a:srgbClr val="5B6B6A"/>
              </a:solidFill>
              <a:latin typeface="Calibri" charset="0"/>
            </a:endParaRPr>
          </a:p>
        </p:txBody>
      </p:sp>
    </p:spTree>
    <p:extLst>
      <p:ext uri="{BB962C8B-B14F-4D97-AF65-F5344CB8AC3E}">
        <p14:creationId xmlns:p14="http://schemas.microsoft.com/office/powerpoint/2010/main" val="42634749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2">
            <a:extLst>
              <a:ext uri="{FF2B5EF4-FFF2-40B4-BE49-F238E27FC236}">
                <a16:creationId xmlns:a16="http://schemas.microsoft.com/office/drawing/2014/main" id="{D0EE704A-A072-48D9-89BB-663020E23C71}"/>
              </a:ext>
            </a:extLst>
          </p:cNvPr>
          <p:cNvSpPr txBox="1">
            <a:spLocks/>
          </p:cNvSpPr>
          <p:nvPr/>
        </p:nvSpPr>
        <p:spPr>
          <a:xfrm>
            <a:off x="395287" y="1132384"/>
            <a:ext cx="8296068" cy="3816424"/>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357188" indent="-357188">
              <a:spcBef>
                <a:spcPts val="0"/>
              </a:spcBef>
              <a:spcAft>
                <a:spcPts val="600"/>
              </a:spcAft>
              <a:buNone/>
            </a:pPr>
            <a:r>
              <a:rPr lang="de-DE" sz="900" dirty="0" err="1" smtClean="0">
                <a:solidFill>
                  <a:srgbClr val="5B6B6A"/>
                </a:solidFill>
                <a:latin typeface="Calibri" charset="0"/>
              </a:rPr>
              <a:t>Dietscher</a:t>
            </a:r>
            <a:r>
              <a:rPr lang="de-DE" sz="900" dirty="0">
                <a:solidFill>
                  <a:srgbClr val="5B6B6A"/>
                </a:solidFill>
                <a:latin typeface="Calibri" charset="0"/>
              </a:rPr>
              <a:t>, C.; </a:t>
            </a:r>
            <a:r>
              <a:rPr lang="de-DE" sz="900" dirty="0" err="1">
                <a:solidFill>
                  <a:srgbClr val="5B6B6A"/>
                </a:solidFill>
                <a:latin typeface="Calibri" charset="0"/>
              </a:rPr>
              <a:t>Lorenc</a:t>
            </a:r>
            <a:r>
              <a:rPr lang="de-DE" sz="900" dirty="0">
                <a:solidFill>
                  <a:srgbClr val="5B6B6A"/>
                </a:solidFill>
                <a:latin typeface="Calibri" charset="0"/>
              </a:rPr>
              <a:t>, J.; Pelikan; J. M. (2015): Das Selbstbewertungs-Instrument zum Wiener Konzept Gesundheitskompetenter Krankenbehandlungsorganisationen (</a:t>
            </a:r>
            <a:r>
              <a:rPr lang="de-DE" sz="900" dirty="0" err="1">
                <a:solidFill>
                  <a:srgbClr val="5B6B6A"/>
                </a:solidFill>
                <a:latin typeface="Calibri" charset="0"/>
              </a:rPr>
              <a:t>WKGKKO</a:t>
            </a:r>
            <a:r>
              <a:rPr lang="de-DE" sz="900" dirty="0">
                <a:solidFill>
                  <a:srgbClr val="5B6B6A"/>
                </a:solidFill>
                <a:latin typeface="Calibri" charset="0"/>
              </a:rPr>
              <a:t>-I</a:t>
            </a:r>
            <a:r>
              <a:rPr lang="de-DE" sz="900" dirty="0" smtClean="0">
                <a:solidFill>
                  <a:srgbClr val="5B6B6A"/>
                </a:solidFill>
                <a:latin typeface="Calibri" charset="0"/>
              </a:rPr>
              <a:t>)</a:t>
            </a:r>
            <a:r>
              <a:rPr lang="en-US" sz="900" dirty="0" smtClean="0">
                <a:solidFill>
                  <a:srgbClr val="5B6B6A"/>
                </a:solidFill>
                <a:latin typeface="Calibri" charset="0"/>
              </a:rPr>
              <a:t>. Online v</a:t>
            </a:r>
            <a:r>
              <a:rPr lang="de-DE" sz="900" dirty="0" err="1" smtClean="0">
                <a:solidFill>
                  <a:srgbClr val="5B6B6A"/>
                </a:solidFill>
                <a:latin typeface="Calibri" charset="0"/>
              </a:rPr>
              <a:t>erfügbar</a:t>
            </a:r>
            <a:r>
              <a:rPr lang="de-DE" sz="900" dirty="0" smtClean="0">
                <a:solidFill>
                  <a:srgbClr val="5B6B6A"/>
                </a:solidFill>
                <a:latin typeface="Calibri" charset="0"/>
              </a:rPr>
              <a:t> </a:t>
            </a:r>
            <a:r>
              <a:rPr lang="de-DE" sz="900" dirty="0">
                <a:solidFill>
                  <a:srgbClr val="5B6B6A"/>
                </a:solidFill>
                <a:latin typeface="Calibri" charset="0"/>
              </a:rPr>
              <a:t>unter: https://</a:t>
            </a:r>
            <a:r>
              <a:rPr lang="de-DE" sz="900" dirty="0" err="1">
                <a:solidFill>
                  <a:srgbClr val="5B6B6A"/>
                </a:solidFill>
                <a:latin typeface="Calibri" charset="0"/>
              </a:rPr>
              <a:t>oepgk.at</a:t>
            </a:r>
            <a:r>
              <a:rPr lang="de-DE" sz="900" dirty="0">
                <a:solidFill>
                  <a:srgbClr val="5B6B6A"/>
                </a:solidFill>
                <a:latin typeface="Calibri" charset="0"/>
              </a:rPr>
              <a:t>/</a:t>
            </a:r>
            <a:r>
              <a:rPr lang="de-DE" sz="900" dirty="0" err="1">
                <a:solidFill>
                  <a:srgbClr val="5B6B6A"/>
                </a:solidFill>
                <a:latin typeface="Calibri" charset="0"/>
              </a:rPr>
              <a:t>wp</a:t>
            </a:r>
            <a:r>
              <a:rPr lang="de-DE" sz="900" dirty="0">
                <a:solidFill>
                  <a:srgbClr val="5B6B6A"/>
                </a:solidFill>
                <a:latin typeface="Calibri" charset="0"/>
              </a:rPr>
              <a:t>-content/</a:t>
            </a:r>
            <a:r>
              <a:rPr lang="de-DE" sz="900" dirty="0" err="1">
                <a:solidFill>
                  <a:srgbClr val="5B6B6A"/>
                </a:solidFill>
                <a:latin typeface="Calibri" charset="0"/>
              </a:rPr>
              <a:t>uploads</a:t>
            </a:r>
            <a:r>
              <a:rPr lang="de-DE" sz="900" dirty="0">
                <a:solidFill>
                  <a:srgbClr val="5B6B6A"/>
                </a:solidFill>
                <a:latin typeface="Calibri" charset="0"/>
              </a:rPr>
              <a:t>/2018/10/003-</a:t>
            </a:r>
            <a:r>
              <a:rPr lang="de-DE" sz="900" dirty="0" err="1">
                <a:solidFill>
                  <a:srgbClr val="5B6B6A"/>
                </a:solidFill>
                <a:latin typeface="Calibri" charset="0"/>
              </a:rPr>
              <a:t>tool_hlo.pdf</a:t>
            </a:r>
            <a:r>
              <a:rPr lang="de-DE" sz="900" dirty="0">
                <a:solidFill>
                  <a:srgbClr val="5B6B6A"/>
                </a:solidFill>
                <a:latin typeface="Calibri" charset="0"/>
              </a:rPr>
              <a:t> </a:t>
            </a:r>
            <a:r>
              <a:rPr lang="de-DE" sz="900" dirty="0" smtClean="0">
                <a:solidFill>
                  <a:srgbClr val="5B6B6A"/>
                </a:solidFill>
                <a:latin typeface="Calibri" charset="0"/>
              </a:rPr>
              <a:t>(abgerufen am: 30.06.2023).</a:t>
            </a:r>
            <a:endParaRPr lang="de-DE" sz="900" dirty="0">
              <a:solidFill>
                <a:srgbClr val="5B6B6A"/>
              </a:solidFill>
              <a:latin typeface="Calibri" charset="0"/>
            </a:endParaRPr>
          </a:p>
          <a:p>
            <a:pPr marL="357188" indent="-357188">
              <a:spcBef>
                <a:spcPts val="0"/>
              </a:spcBef>
              <a:spcAft>
                <a:spcPts val="600"/>
              </a:spcAft>
              <a:buNone/>
            </a:pPr>
            <a:r>
              <a:rPr lang="de-DE" sz="900" dirty="0" err="1">
                <a:solidFill>
                  <a:srgbClr val="5B6B6A"/>
                </a:solidFill>
                <a:latin typeface="Calibri" charset="0"/>
              </a:rPr>
              <a:t>Dietscher</a:t>
            </a:r>
            <a:r>
              <a:rPr lang="de-DE" sz="900" dirty="0">
                <a:solidFill>
                  <a:srgbClr val="5B6B6A"/>
                </a:solidFill>
                <a:latin typeface="Calibri" charset="0"/>
              </a:rPr>
              <a:t>, C., Pelikan, J. (2016): Gesundheitskompetente Krankenbehandlungsorganisationen. </a:t>
            </a:r>
            <a:r>
              <a:rPr lang="de-DE" sz="900" dirty="0" smtClean="0">
                <a:solidFill>
                  <a:srgbClr val="5B6B6A"/>
                </a:solidFill>
                <a:latin typeface="Calibri" charset="0"/>
              </a:rPr>
              <a:t>Prävention und Gesundheitsförderung </a:t>
            </a:r>
            <a:r>
              <a:rPr lang="de-DE" sz="900" dirty="0">
                <a:solidFill>
                  <a:srgbClr val="5B6B6A"/>
                </a:solidFill>
                <a:latin typeface="Calibri" charset="0"/>
              </a:rPr>
              <a:t>11, 53–62. </a:t>
            </a:r>
            <a:r>
              <a:rPr lang="de-DE" sz="900" dirty="0" err="1" smtClean="0">
                <a:solidFill>
                  <a:srgbClr val="5B6B6A"/>
                </a:solidFill>
                <a:latin typeface="Calibri" charset="0"/>
              </a:rPr>
              <a:t>DOI</a:t>
            </a:r>
            <a:r>
              <a:rPr lang="de-DE" sz="900" dirty="0" smtClean="0">
                <a:solidFill>
                  <a:srgbClr val="5B6B6A"/>
                </a:solidFill>
                <a:latin typeface="Calibri" charset="0"/>
              </a:rPr>
              <a:t>: 10.1007/</a:t>
            </a:r>
            <a:r>
              <a:rPr lang="de-DE" sz="900" dirty="0" err="1" smtClean="0">
                <a:solidFill>
                  <a:srgbClr val="5B6B6A"/>
                </a:solidFill>
                <a:latin typeface="Calibri" charset="0"/>
              </a:rPr>
              <a:t>s11553</a:t>
            </a:r>
            <a:r>
              <a:rPr lang="de-DE" sz="900" dirty="0" smtClean="0">
                <a:solidFill>
                  <a:srgbClr val="5B6B6A"/>
                </a:solidFill>
                <a:latin typeface="Calibri" charset="0"/>
              </a:rPr>
              <a:t>-015-0523-0. </a:t>
            </a:r>
            <a:r>
              <a:rPr lang="de-DE" sz="900" dirty="0">
                <a:solidFill>
                  <a:srgbClr val="5B6B6A"/>
                </a:solidFill>
                <a:latin typeface="Calibri" charset="0"/>
              </a:rPr>
              <a:t>Online verfügbar unter: https://</a:t>
            </a:r>
            <a:r>
              <a:rPr lang="de-DE" sz="900" dirty="0" err="1" smtClean="0">
                <a:solidFill>
                  <a:srgbClr val="5B6B6A"/>
                </a:solidFill>
                <a:latin typeface="Calibri" charset="0"/>
              </a:rPr>
              <a:t>www.degruyter.com</a:t>
            </a:r>
            <a:r>
              <a:rPr lang="de-DE" sz="900" dirty="0" smtClean="0">
                <a:solidFill>
                  <a:srgbClr val="5B6B6A"/>
                </a:solidFill>
                <a:latin typeface="Calibri" charset="0"/>
              </a:rPr>
              <a:t>/</a:t>
            </a:r>
            <a:r>
              <a:rPr lang="de-DE" sz="900" dirty="0" err="1" smtClean="0">
                <a:solidFill>
                  <a:srgbClr val="5B6B6A"/>
                </a:solidFill>
                <a:latin typeface="Calibri" charset="0"/>
              </a:rPr>
              <a:t>document</a:t>
            </a:r>
            <a:r>
              <a:rPr lang="de-DE" sz="900" dirty="0" smtClean="0">
                <a:solidFill>
                  <a:srgbClr val="5B6B6A"/>
                </a:solidFill>
                <a:latin typeface="Calibri" charset="0"/>
              </a:rPr>
              <a:t>/</a:t>
            </a:r>
            <a:r>
              <a:rPr lang="de-DE" sz="900" dirty="0" err="1" smtClean="0">
                <a:solidFill>
                  <a:srgbClr val="5B6B6A"/>
                </a:solidFill>
                <a:latin typeface="Calibri" charset="0"/>
              </a:rPr>
              <a:t>doi</a:t>
            </a:r>
            <a:r>
              <a:rPr lang="de-DE" sz="900" dirty="0" smtClean="0">
                <a:solidFill>
                  <a:srgbClr val="5B6B6A"/>
                </a:solidFill>
                <a:latin typeface="Calibri" charset="0"/>
              </a:rPr>
              <a:t>/10.1515/</a:t>
            </a:r>
            <a:r>
              <a:rPr lang="de-DE" sz="900" dirty="0" err="1" smtClean="0">
                <a:solidFill>
                  <a:srgbClr val="5B6B6A"/>
                </a:solidFill>
                <a:latin typeface="Calibri" charset="0"/>
              </a:rPr>
              <a:t>pubhef</a:t>
            </a:r>
            <a:r>
              <a:rPr lang="de-DE" sz="900" dirty="0" smtClean="0">
                <a:solidFill>
                  <a:srgbClr val="5B6B6A"/>
                </a:solidFill>
                <a:latin typeface="Calibri" charset="0"/>
              </a:rPr>
              <a:t>-2016-2117/</a:t>
            </a:r>
            <a:r>
              <a:rPr lang="de-DE" sz="900" dirty="0" err="1" smtClean="0">
                <a:solidFill>
                  <a:srgbClr val="5B6B6A"/>
                </a:solidFill>
                <a:latin typeface="Calibri" charset="0"/>
              </a:rPr>
              <a:t>pdf</a:t>
            </a:r>
            <a:r>
              <a:rPr lang="de-DE" sz="900" dirty="0" smtClean="0">
                <a:solidFill>
                  <a:srgbClr val="5B6B6A"/>
                </a:solidFill>
                <a:latin typeface="Calibri" charset="0"/>
              </a:rPr>
              <a:t> (abgerufen am 30.06.2023). </a:t>
            </a:r>
            <a:endParaRPr lang="de-DE" sz="900" dirty="0">
              <a:solidFill>
                <a:srgbClr val="5B6B6A"/>
              </a:solidFill>
              <a:latin typeface="Calibri" charset="0"/>
            </a:endParaRPr>
          </a:p>
          <a:p>
            <a:pPr marL="357188" indent="-357188">
              <a:spcBef>
                <a:spcPts val="0"/>
              </a:spcBef>
              <a:spcAft>
                <a:spcPts val="600"/>
              </a:spcAft>
              <a:buNone/>
            </a:pPr>
            <a:r>
              <a:rPr lang="de-DE" sz="900" dirty="0" err="1">
                <a:solidFill>
                  <a:srgbClr val="5B6B6A"/>
                </a:solidFill>
                <a:latin typeface="Calibri" charset="0"/>
              </a:rPr>
              <a:t>Diviani</a:t>
            </a:r>
            <a:r>
              <a:rPr lang="de-DE" sz="900" dirty="0">
                <a:solidFill>
                  <a:srgbClr val="5B6B6A"/>
                </a:solidFill>
                <a:latin typeface="Calibri" charset="0"/>
              </a:rPr>
              <a:t>, N.; </a:t>
            </a:r>
            <a:r>
              <a:rPr lang="de-DE" sz="900" dirty="0" err="1">
                <a:solidFill>
                  <a:srgbClr val="5B6B6A"/>
                </a:solidFill>
                <a:latin typeface="Calibri" charset="0"/>
              </a:rPr>
              <a:t>Camerini</a:t>
            </a:r>
            <a:r>
              <a:rPr lang="de-DE" sz="900" dirty="0">
                <a:solidFill>
                  <a:srgbClr val="5B6B6A"/>
                </a:solidFill>
                <a:latin typeface="Calibri" charset="0"/>
              </a:rPr>
              <a:t>, A.-L. (2014): Gesundheitskompetenz. In: Hurrelmann, K.; Baumann, E. (Hrsg.): Handbuch Gesundheitskommunikation. </a:t>
            </a:r>
            <a:r>
              <a:rPr lang="de-DE" sz="900" dirty="0" smtClean="0">
                <a:solidFill>
                  <a:srgbClr val="5B6B6A"/>
                </a:solidFill>
                <a:latin typeface="Calibri" charset="0"/>
              </a:rPr>
              <a:t>Verlag </a:t>
            </a:r>
            <a:r>
              <a:rPr lang="de-DE" sz="900" dirty="0">
                <a:solidFill>
                  <a:srgbClr val="5B6B6A"/>
                </a:solidFill>
                <a:latin typeface="Calibri" charset="0"/>
              </a:rPr>
              <a:t>Hans Huber: 440–450.</a:t>
            </a:r>
          </a:p>
          <a:p>
            <a:pPr marL="357188" indent="-357188">
              <a:spcBef>
                <a:spcPts val="0"/>
              </a:spcBef>
              <a:spcAft>
                <a:spcPts val="600"/>
              </a:spcAft>
              <a:buNone/>
            </a:pPr>
            <a:r>
              <a:rPr lang="de-DE" sz="900" dirty="0" err="1">
                <a:solidFill>
                  <a:srgbClr val="5B6B6A"/>
                </a:solidFill>
                <a:latin typeface="Calibri" charset="0"/>
              </a:rPr>
              <a:t>DNGK</a:t>
            </a:r>
            <a:r>
              <a:rPr lang="de-DE" sz="900" dirty="0">
                <a:solidFill>
                  <a:srgbClr val="5B6B6A"/>
                </a:solidFill>
                <a:latin typeface="Calibri" charset="0"/>
              </a:rPr>
              <a:t> (2019): </a:t>
            </a:r>
            <a:r>
              <a:rPr lang="de-DE" sz="900" dirty="0" smtClean="0">
                <a:solidFill>
                  <a:srgbClr val="5B6B6A"/>
                </a:solidFill>
                <a:latin typeface="Calibri" charset="0"/>
              </a:rPr>
              <a:t>Mehr Organisationale Gesundheitskompetenz in die Gesundheitsversorgung bringen! Ein Positionspapier des </a:t>
            </a:r>
            <a:r>
              <a:rPr lang="de-DE" sz="900" dirty="0" err="1" smtClean="0">
                <a:solidFill>
                  <a:srgbClr val="5B6B6A"/>
                </a:solidFill>
                <a:latin typeface="Calibri" charset="0"/>
              </a:rPr>
              <a:t>DNGK</a:t>
            </a:r>
            <a:r>
              <a:rPr lang="de-DE" sz="900" dirty="0" smtClean="0">
                <a:solidFill>
                  <a:srgbClr val="5B6B6A"/>
                </a:solidFill>
                <a:latin typeface="Calibri" charset="0"/>
              </a:rPr>
              <a:t>. Online verfügbar </a:t>
            </a:r>
            <a:r>
              <a:rPr lang="de-DE" sz="900" dirty="0">
                <a:solidFill>
                  <a:srgbClr val="5B6B6A"/>
                </a:solidFill>
                <a:latin typeface="Calibri" charset="0"/>
              </a:rPr>
              <a:t>unter: https://</a:t>
            </a:r>
            <a:r>
              <a:rPr lang="de-DE" sz="900" dirty="0" err="1">
                <a:solidFill>
                  <a:srgbClr val="5B6B6A"/>
                </a:solidFill>
                <a:latin typeface="Calibri" charset="0"/>
              </a:rPr>
              <a:t>dngk.de</a:t>
            </a:r>
            <a:r>
              <a:rPr lang="de-DE" sz="900" dirty="0">
                <a:solidFill>
                  <a:srgbClr val="5B6B6A"/>
                </a:solidFill>
                <a:latin typeface="Calibri" charset="0"/>
              </a:rPr>
              <a:t>/</a:t>
            </a:r>
            <a:r>
              <a:rPr lang="de-DE" sz="900" dirty="0" err="1">
                <a:solidFill>
                  <a:srgbClr val="5B6B6A"/>
                </a:solidFill>
                <a:latin typeface="Calibri" charset="0"/>
              </a:rPr>
              <a:t>wp</a:t>
            </a:r>
            <a:r>
              <a:rPr lang="de-DE" sz="900" dirty="0">
                <a:solidFill>
                  <a:srgbClr val="5B6B6A"/>
                </a:solidFill>
                <a:latin typeface="Calibri" charset="0"/>
              </a:rPr>
              <a:t>-content/</a:t>
            </a:r>
            <a:r>
              <a:rPr lang="de-DE" sz="900" dirty="0" err="1">
                <a:solidFill>
                  <a:srgbClr val="5B6B6A"/>
                </a:solidFill>
                <a:latin typeface="Calibri" charset="0"/>
              </a:rPr>
              <a:t>uploads</a:t>
            </a:r>
            <a:r>
              <a:rPr lang="de-DE" sz="900" dirty="0">
                <a:solidFill>
                  <a:srgbClr val="5B6B6A"/>
                </a:solidFill>
                <a:latin typeface="Calibri" charset="0"/>
              </a:rPr>
              <a:t>/2022/01/</a:t>
            </a:r>
            <a:r>
              <a:rPr lang="de-DE" sz="900" dirty="0" err="1">
                <a:solidFill>
                  <a:srgbClr val="5B6B6A"/>
                </a:solidFill>
                <a:latin typeface="Calibri" charset="0"/>
              </a:rPr>
              <a:t>dngk</a:t>
            </a:r>
            <a:r>
              <a:rPr lang="de-DE" sz="900" dirty="0">
                <a:solidFill>
                  <a:srgbClr val="5B6B6A"/>
                </a:solidFill>
                <a:latin typeface="Calibri" charset="0"/>
              </a:rPr>
              <a:t>-</a:t>
            </a:r>
            <a:r>
              <a:rPr lang="de-DE" sz="900" dirty="0" err="1">
                <a:solidFill>
                  <a:srgbClr val="5B6B6A"/>
                </a:solidFill>
                <a:latin typeface="Calibri" charset="0"/>
              </a:rPr>
              <a:t>pos</a:t>
            </a:r>
            <a:r>
              <a:rPr lang="de-DE" sz="900" dirty="0">
                <a:solidFill>
                  <a:srgbClr val="5B6B6A"/>
                </a:solidFill>
                <a:latin typeface="Calibri" charset="0"/>
              </a:rPr>
              <a:t>-</a:t>
            </a:r>
            <a:r>
              <a:rPr lang="de-DE" sz="900" dirty="0" err="1">
                <a:solidFill>
                  <a:srgbClr val="5B6B6A"/>
                </a:solidFill>
                <a:latin typeface="Calibri" charset="0"/>
              </a:rPr>
              <a:t>pap</a:t>
            </a:r>
            <a:r>
              <a:rPr lang="de-DE" sz="900" dirty="0">
                <a:solidFill>
                  <a:srgbClr val="5B6B6A"/>
                </a:solidFill>
                <a:latin typeface="Calibri" charset="0"/>
              </a:rPr>
              <a:t>-</a:t>
            </a:r>
            <a:r>
              <a:rPr lang="de-DE" sz="900" dirty="0" err="1">
                <a:solidFill>
                  <a:srgbClr val="5B6B6A"/>
                </a:solidFill>
                <a:latin typeface="Calibri" charset="0"/>
              </a:rPr>
              <a:t>ogk</a:t>
            </a:r>
            <a:r>
              <a:rPr lang="de-DE" sz="900" dirty="0">
                <a:solidFill>
                  <a:srgbClr val="5B6B6A"/>
                </a:solidFill>
                <a:latin typeface="Calibri" charset="0"/>
              </a:rPr>
              <a:t>-2019-11-</a:t>
            </a:r>
            <a:r>
              <a:rPr lang="de-DE" sz="900" dirty="0" err="1">
                <a:solidFill>
                  <a:srgbClr val="5B6B6A"/>
                </a:solidFill>
                <a:latin typeface="Calibri" charset="0"/>
              </a:rPr>
              <a:t>16.pdf</a:t>
            </a:r>
            <a:r>
              <a:rPr lang="de-DE" sz="900" dirty="0">
                <a:solidFill>
                  <a:srgbClr val="5B6B6A"/>
                </a:solidFill>
                <a:latin typeface="Calibri" charset="0"/>
              </a:rPr>
              <a:t> </a:t>
            </a:r>
            <a:r>
              <a:rPr lang="de-DE" sz="900" dirty="0" smtClean="0">
                <a:solidFill>
                  <a:srgbClr val="5B6B6A"/>
                </a:solidFill>
                <a:latin typeface="Calibri" charset="0"/>
              </a:rPr>
              <a:t>(abgerufen am: 30.06.2023).</a:t>
            </a:r>
            <a:endParaRPr lang="de-DE" sz="900" dirty="0">
              <a:solidFill>
                <a:srgbClr val="5B6B6A"/>
              </a:solidFill>
              <a:latin typeface="Calibri" charset="0"/>
            </a:endParaRPr>
          </a:p>
          <a:p>
            <a:pPr marL="357188" indent="-357188">
              <a:spcBef>
                <a:spcPts val="0"/>
              </a:spcBef>
              <a:spcAft>
                <a:spcPts val="600"/>
              </a:spcAft>
              <a:buNone/>
            </a:pPr>
            <a:r>
              <a:rPr lang="en-US" sz="900" dirty="0">
                <a:solidFill>
                  <a:srgbClr val="5B6B6A"/>
                </a:solidFill>
                <a:latin typeface="Calibri" charset="0"/>
              </a:rPr>
              <a:t>Forster , A. J.; </a:t>
            </a:r>
            <a:r>
              <a:rPr lang="en-US" sz="900" dirty="0" err="1">
                <a:solidFill>
                  <a:srgbClr val="5B6B6A"/>
                </a:solidFill>
                <a:latin typeface="Calibri" charset="0"/>
              </a:rPr>
              <a:t>Murff</a:t>
            </a:r>
            <a:r>
              <a:rPr lang="en-US" sz="900" dirty="0">
                <a:solidFill>
                  <a:srgbClr val="5B6B6A"/>
                </a:solidFill>
                <a:latin typeface="Calibri" charset="0"/>
              </a:rPr>
              <a:t>, H. J.; Peterson, J. F.; Gandhi, T. K.; Bates, D. W. (2005): Adverse Drug Events Occurring Following Hospital Discharge. Journal of General Internal Medicine 20: 317 – 323. </a:t>
            </a:r>
            <a:r>
              <a:rPr lang="en-US" sz="900" dirty="0" err="1">
                <a:solidFill>
                  <a:srgbClr val="5B6B6A"/>
                </a:solidFill>
                <a:latin typeface="Calibri" charset="0"/>
              </a:rPr>
              <a:t>DOI</a:t>
            </a:r>
            <a:r>
              <a:rPr lang="en-US" sz="900" dirty="0">
                <a:solidFill>
                  <a:srgbClr val="5B6B6A"/>
                </a:solidFill>
                <a:latin typeface="Calibri" charset="0"/>
              </a:rPr>
              <a:t>: </a:t>
            </a:r>
            <a:r>
              <a:rPr lang="de-DE" sz="900" dirty="0">
                <a:solidFill>
                  <a:srgbClr val="5B6B6A"/>
                </a:solidFill>
                <a:latin typeface="Calibri" charset="0"/>
              </a:rPr>
              <a:t>10.1111/</a:t>
            </a:r>
            <a:r>
              <a:rPr lang="de-DE" sz="900" dirty="0" err="1">
                <a:solidFill>
                  <a:srgbClr val="5B6B6A"/>
                </a:solidFill>
                <a:latin typeface="Calibri" charset="0"/>
              </a:rPr>
              <a:t>j.1525-1497.2005.30390.x</a:t>
            </a:r>
            <a:r>
              <a:rPr lang="de-DE" sz="900" dirty="0">
                <a:solidFill>
                  <a:srgbClr val="5B6B6A"/>
                </a:solidFill>
                <a:latin typeface="Calibri" charset="0"/>
              </a:rPr>
              <a:t>. Online verfügbar unter: https://</a:t>
            </a:r>
            <a:r>
              <a:rPr lang="de-DE" sz="900" dirty="0" err="1">
                <a:solidFill>
                  <a:srgbClr val="5B6B6A"/>
                </a:solidFill>
                <a:latin typeface="Calibri" charset="0"/>
              </a:rPr>
              <a:t>www.ncbi.nlm.nih.gov</a:t>
            </a:r>
            <a:r>
              <a:rPr lang="de-DE" sz="900" dirty="0">
                <a:solidFill>
                  <a:srgbClr val="5B6B6A"/>
                </a:solidFill>
                <a:latin typeface="Calibri" charset="0"/>
              </a:rPr>
              <a:t>/</a:t>
            </a:r>
            <a:r>
              <a:rPr lang="de-DE" sz="900" dirty="0" err="1">
                <a:solidFill>
                  <a:srgbClr val="5B6B6A"/>
                </a:solidFill>
                <a:latin typeface="Calibri" charset="0"/>
              </a:rPr>
              <a:t>pmc</a:t>
            </a:r>
            <a:r>
              <a:rPr lang="de-DE" sz="900" dirty="0">
                <a:solidFill>
                  <a:srgbClr val="5B6B6A"/>
                </a:solidFill>
                <a:latin typeface="Calibri" charset="0"/>
              </a:rPr>
              <a:t>/</a:t>
            </a:r>
            <a:r>
              <a:rPr lang="de-DE" sz="900" dirty="0" err="1">
                <a:solidFill>
                  <a:srgbClr val="5B6B6A"/>
                </a:solidFill>
                <a:latin typeface="Calibri" charset="0"/>
              </a:rPr>
              <a:t>articles</a:t>
            </a:r>
            <a:r>
              <a:rPr lang="de-DE" sz="900" dirty="0">
                <a:solidFill>
                  <a:srgbClr val="5B6B6A"/>
                </a:solidFill>
                <a:latin typeface="Calibri" charset="0"/>
              </a:rPr>
              <a:t>/</a:t>
            </a:r>
            <a:r>
              <a:rPr lang="de-DE" sz="900" dirty="0" err="1">
                <a:solidFill>
                  <a:srgbClr val="5B6B6A"/>
                </a:solidFill>
                <a:latin typeface="Calibri" charset="0"/>
              </a:rPr>
              <a:t>PMC1490089</a:t>
            </a:r>
            <a:r>
              <a:rPr lang="de-DE" sz="900" dirty="0">
                <a:solidFill>
                  <a:srgbClr val="5B6B6A"/>
                </a:solidFill>
                <a:latin typeface="Calibri" charset="0"/>
              </a:rPr>
              <a:t>/</a:t>
            </a:r>
            <a:r>
              <a:rPr lang="de-DE" sz="900" dirty="0" err="1">
                <a:solidFill>
                  <a:srgbClr val="5B6B6A"/>
                </a:solidFill>
                <a:latin typeface="Calibri" charset="0"/>
              </a:rPr>
              <a:t>pdf</a:t>
            </a:r>
            <a:r>
              <a:rPr lang="de-DE" sz="900" dirty="0">
                <a:solidFill>
                  <a:srgbClr val="5B6B6A"/>
                </a:solidFill>
                <a:latin typeface="Calibri" charset="0"/>
              </a:rPr>
              <a:t>/</a:t>
            </a:r>
            <a:r>
              <a:rPr lang="de-DE" sz="900" dirty="0" err="1">
                <a:solidFill>
                  <a:srgbClr val="5B6B6A"/>
                </a:solidFill>
                <a:latin typeface="Calibri" charset="0"/>
              </a:rPr>
              <a:t>jgi_30390.pdf</a:t>
            </a:r>
            <a:r>
              <a:rPr lang="de-DE" sz="900" dirty="0">
                <a:solidFill>
                  <a:srgbClr val="5B6B6A"/>
                </a:solidFill>
                <a:latin typeface="Calibri" charset="0"/>
              </a:rPr>
              <a:t> (abgerufen am: 30.06.2023). </a:t>
            </a:r>
          </a:p>
          <a:p>
            <a:pPr marL="357188" indent="-357188">
              <a:spcBef>
                <a:spcPts val="0"/>
              </a:spcBef>
              <a:spcAft>
                <a:spcPts val="600"/>
              </a:spcAft>
              <a:buNone/>
            </a:pPr>
            <a:r>
              <a:rPr lang="de-DE" sz="900" dirty="0" err="1" smtClean="0">
                <a:solidFill>
                  <a:srgbClr val="5B6B6A"/>
                </a:solidFill>
                <a:latin typeface="Calibri" charset="0"/>
              </a:rPr>
              <a:t>Gross</a:t>
            </a:r>
            <a:r>
              <a:rPr lang="de-DE" sz="900" dirty="0">
                <a:solidFill>
                  <a:srgbClr val="5B6B6A"/>
                </a:solidFill>
                <a:latin typeface="Calibri" charset="0"/>
              </a:rPr>
              <a:t>, S. (2019): Der neue Trend: Leichte Sprache, die Sprache für alle. </a:t>
            </a:r>
            <a:r>
              <a:rPr lang="de-DE" sz="900" dirty="0" smtClean="0">
                <a:solidFill>
                  <a:srgbClr val="5B6B6A"/>
                </a:solidFill>
                <a:latin typeface="Calibri" charset="0"/>
              </a:rPr>
              <a:t>Online verfügbar unter: </a:t>
            </a:r>
            <a:r>
              <a:rPr lang="de-DE" sz="900" dirty="0">
                <a:solidFill>
                  <a:srgbClr val="5B6B6A"/>
                </a:solidFill>
                <a:latin typeface="Calibri" charset="0"/>
              </a:rPr>
              <a:t>https://</a:t>
            </a:r>
            <a:r>
              <a:rPr lang="de-DE" sz="900" dirty="0" err="1" smtClean="0">
                <a:solidFill>
                  <a:srgbClr val="5B6B6A"/>
                </a:solidFill>
                <a:latin typeface="Calibri" charset="0"/>
              </a:rPr>
              <a:t>www.conceptera.ch</a:t>
            </a:r>
            <a:r>
              <a:rPr lang="de-DE" sz="900" dirty="0" smtClean="0">
                <a:solidFill>
                  <a:srgbClr val="5B6B6A"/>
                </a:solidFill>
                <a:latin typeface="Calibri" charset="0"/>
              </a:rPr>
              <a:t>/aktuelles/der-neue-trend-leichte-sprache-die-sprache-</a:t>
            </a:r>
            <a:r>
              <a:rPr lang="de-DE" sz="900" dirty="0" err="1" smtClean="0">
                <a:solidFill>
                  <a:srgbClr val="5B6B6A"/>
                </a:solidFill>
                <a:latin typeface="Calibri" charset="0"/>
              </a:rPr>
              <a:t>fuer</a:t>
            </a:r>
            <a:r>
              <a:rPr lang="de-DE" sz="900" dirty="0" smtClean="0">
                <a:solidFill>
                  <a:srgbClr val="5B6B6A"/>
                </a:solidFill>
                <a:latin typeface="Calibri" charset="0"/>
              </a:rPr>
              <a:t>-alle </a:t>
            </a:r>
            <a:r>
              <a:rPr lang="de-DE" sz="900" dirty="0">
                <a:solidFill>
                  <a:srgbClr val="5B6B6A"/>
                </a:solidFill>
                <a:latin typeface="Calibri" charset="0"/>
              </a:rPr>
              <a:t>(letzter Zugriff: 30.07.2021</a:t>
            </a:r>
            <a:r>
              <a:rPr lang="de-DE" sz="900" dirty="0" smtClean="0">
                <a:solidFill>
                  <a:srgbClr val="5B6B6A"/>
                </a:solidFill>
                <a:latin typeface="Calibri" charset="0"/>
              </a:rPr>
              <a:t>).</a:t>
            </a:r>
            <a:endParaRPr lang="de-DE" sz="900" dirty="0">
              <a:solidFill>
                <a:srgbClr val="5B6B6A"/>
              </a:solidFill>
              <a:latin typeface="Calibri" charset="0"/>
            </a:endParaRPr>
          </a:p>
          <a:p>
            <a:pPr marL="357188" indent="-357188">
              <a:spcBef>
                <a:spcPts val="0"/>
              </a:spcBef>
              <a:spcAft>
                <a:spcPts val="600"/>
              </a:spcAft>
              <a:buNone/>
            </a:pPr>
            <a:r>
              <a:rPr lang="de-DE" sz="900" dirty="0">
                <a:solidFill>
                  <a:srgbClr val="5B6B6A"/>
                </a:solidFill>
                <a:latin typeface="Calibri" charset="0"/>
              </a:rPr>
              <a:t>Health Quality &amp; </a:t>
            </a:r>
            <a:r>
              <a:rPr lang="de-DE" sz="900" dirty="0" err="1">
                <a:solidFill>
                  <a:srgbClr val="5B6B6A"/>
                </a:solidFill>
                <a:latin typeface="Calibri" charset="0"/>
              </a:rPr>
              <a:t>Safety</a:t>
            </a:r>
            <a:r>
              <a:rPr lang="de-DE" sz="900" dirty="0">
                <a:solidFill>
                  <a:srgbClr val="5B6B6A"/>
                </a:solidFill>
                <a:latin typeface="Calibri" charset="0"/>
              </a:rPr>
              <a:t> </a:t>
            </a:r>
            <a:r>
              <a:rPr lang="de-DE" sz="900" dirty="0" err="1">
                <a:solidFill>
                  <a:srgbClr val="5B6B6A"/>
                </a:solidFill>
                <a:latin typeface="Calibri" charset="0"/>
              </a:rPr>
              <a:t>Commission</a:t>
            </a:r>
            <a:r>
              <a:rPr lang="de-DE" sz="900" dirty="0">
                <a:solidFill>
                  <a:srgbClr val="5B6B6A"/>
                </a:solidFill>
                <a:latin typeface="Calibri" charset="0"/>
              </a:rPr>
              <a:t> New </a:t>
            </a:r>
            <a:r>
              <a:rPr lang="de-DE" sz="900" dirty="0" err="1">
                <a:solidFill>
                  <a:srgbClr val="5B6B6A"/>
                </a:solidFill>
                <a:latin typeface="Calibri" charset="0"/>
              </a:rPr>
              <a:t>Zealand</a:t>
            </a:r>
            <a:r>
              <a:rPr lang="de-DE" sz="900" dirty="0">
                <a:solidFill>
                  <a:srgbClr val="5B6B6A"/>
                </a:solidFill>
                <a:latin typeface="Calibri" charset="0"/>
              </a:rPr>
              <a:t> (o. J.): </a:t>
            </a:r>
            <a:r>
              <a:rPr lang="de-DE" sz="900" dirty="0" err="1">
                <a:solidFill>
                  <a:srgbClr val="5B6B6A"/>
                </a:solidFill>
                <a:latin typeface="Calibri" charset="0"/>
              </a:rPr>
              <a:t>Three</a:t>
            </a:r>
            <a:r>
              <a:rPr lang="de-DE" sz="900" dirty="0">
                <a:solidFill>
                  <a:srgbClr val="5B6B6A"/>
                </a:solidFill>
                <a:latin typeface="Calibri" charset="0"/>
              </a:rPr>
              <a:t> </a:t>
            </a:r>
            <a:r>
              <a:rPr lang="de-DE" sz="900" dirty="0" err="1" smtClean="0">
                <a:solidFill>
                  <a:srgbClr val="5B6B6A"/>
                </a:solidFill>
                <a:latin typeface="Calibri" charset="0"/>
              </a:rPr>
              <a:t>Steps</a:t>
            </a:r>
            <a:r>
              <a:rPr lang="de-DE" sz="900" dirty="0" smtClean="0">
                <a:solidFill>
                  <a:srgbClr val="5B6B6A"/>
                </a:solidFill>
                <a:latin typeface="Calibri" charset="0"/>
              </a:rPr>
              <a:t> </a:t>
            </a:r>
            <a:r>
              <a:rPr lang="de-DE" sz="900" dirty="0">
                <a:solidFill>
                  <a:srgbClr val="5B6B6A"/>
                </a:solidFill>
                <a:latin typeface="Calibri" charset="0"/>
              </a:rPr>
              <a:t>to a </a:t>
            </a:r>
            <a:r>
              <a:rPr lang="de-DE" sz="900" dirty="0" err="1" smtClean="0">
                <a:solidFill>
                  <a:srgbClr val="5B6B6A"/>
                </a:solidFill>
                <a:latin typeface="Calibri" charset="0"/>
              </a:rPr>
              <a:t>Better</a:t>
            </a:r>
            <a:r>
              <a:rPr lang="de-DE" sz="900" dirty="0" smtClean="0">
                <a:solidFill>
                  <a:srgbClr val="5B6B6A"/>
                </a:solidFill>
                <a:latin typeface="Calibri" charset="0"/>
              </a:rPr>
              <a:t> </a:t>
            </a:r>
            <a:r>
              <a:rPr lang="de-DE" sz="900" dirty="0" err="1" smtClean="0">
                <a:solidFill>
                  <a:srgbClr val="5B6B6A"/>
                </a:solidFill>
                <a:latin typeface="Calibri" charset="0"/>
              </a:rPr>
              <a:t>Health</a:t>
            </a:r>
            <a:r>
              <a:rPr lang="de-DE" sz="900" dirty="0" smtClean="0">
                <a:solidFill>
                  <a:srgbClr val="5B6B6A"/>
                </a:solidFill>
                <a:latin typeface="Calibri" charset="0"/>
              </a:rPr>
              <a:t> </a:t>
            </a:r>
            <a:r>
              <a:rPr lang="de-DE" sz="900" dirty="0" err="1">
                <a:solidFill>
                  <a:srgbClr val="5B6B6A"/>
                </a:solidFill>
                <a:latin typeface="Calibri" charset="0"/>
              </a:rPr>
              <a:t>L</a:t>
            </a:r>
            <a:r>
              <a:rPr lang="de-DE" sz="900" dirty="0" err="1" smtClean="0">
                <a:solidFill>
                  <a:srgbClr val="5B6B6A"/>
                </a:solidFill>
                <a:latin typeface="Calibri" charset="0"/>
              </a:rPr>
              <a:t>iteracy</a:t>
            </a:r>
            <a:r>
              <a:rPr lang="de-DE" sz="900" dirty="0" smtClean="0">
                <a:solidFill>
                  <a:srgbClr val="5B6B6A"/>
                </a:solidFill>
                <a:latin typeface="Calibri" charset="0"/>
              </a:rPr>
              <a:t> </a:t>
            </a:r>
            <a:r>
              <a:rPr lang="de-DE" sz="900" dirty="0">
                <a:solidFill>
                  <a:srgbClr val="5B6B6A"/>
                </a:solidFill>
                <a:latin typeface="Calibri" charset="0"/>
              </a:rPr>
              <a:t>- a G</a:t>
            </a:r>
            <a:r>
              <a:rPr lang="de-DE" sz="900" dirty="0" smtClean="0">
                <a:solidFill>
                  <a:srgbClr val="5B6B6A"/>
                </a:solidFill>
                <a:latin typeface="Calibri" charset="0"/>
              </a:rPr>
              <a:t>uide </a:t>
            </a:r>
            <a:r>
              <a:rPr lang="de-DE" sz="900" dirty="0" err="1">
                <a:solidFill>
                  <a:srgbClr val="5B6B6A"/>
                </a:solidFill>
                <a:latin typeface="Calibri" charset="0"/>
              </a:rPr>
              <a:t>for</a:t>
            </a:r>
            <a:r>
              <a:rPr lang="de-DE" sz="900" dirty="0">
                <a:solidFill>
                  <a:srgbClr val="5B6B6A"/>
                </a:solidFill>
                <a:latin typeface="Calibri" charset="0"/>
              </a:rPr>
              <a:t> </a:t>
            </a:r>
            <a:r>
              <a:rPr lang="de-DE" sz="900" dirty="0" err="1" smtClean="0">
                <a:solidFill>
                  <a:srgbClr val="5B6B6A"/>
                </a:solidFill>
                <a:latin typeface="Calibri" charset="0"/>
              </a:rPr>
              <a:t>Health</a:t>
            </a:r>
            <a:r>
              <a:rPr lang="de-DE" sz="900" dirty="0" smtClean="0">
                <a:solidFill>
                  <a:srgbClr val="5B6B6A"/>
                </a:solidFill>
                <a:latin typeface="Calibri" charset="0"/>
              </a:rPr>
              <a:t> Professionals</a:t>
            </a:r>
            <a:r>
              <a:rPr lang="de-DE" sz="900" dirty="0">
                <a:solidFill>
                  <a:srgbClr val="5B6B6A"/>
                </a:solidFill>
                <a:latin typeface="Calibri" charset="0"/>
              </a:rPr>
              <a:t>. Online verfügbar </a:t>
            </a:r>
            <a:r>
              <a:rPr lang="de-DE" sz="900" dirty="0" smtClean="0">
                <a:solidFill>
                  <a:srgbClr val="5B6B6A"/>
                </a:solidFill>
                <a:latin typeface="Calibri" charset="0"/>
              </a:rPr>
              <a:t>unter</a:t>
            </a:r>
            <a:r>
              <a:rPr lang="de-DE" sz="900" dirty="0">
                <a:solidFill>
                  <a:srgbClr val="5B6B6A"/>
                </a:solidFill>
                <a:latin typeface="Calibri" charset="0"/>
              </a:rPr>
              <a:t>: https://</a:t>
            </a:r>
            <a:r>
              <a:rPr lang="de-DE" sz="900" dirty="0" err="1">
                <a:solidFill>
                  <a:srgbClr val="5B6B6A"/>
                </a:solidFill>
                <a:latin typeface="Calibri" charset="0"/>
              </a:rPr>
              <a:t>www.hqsc.govt.nz</a:t>
            </a:r>
            <a:r>
              <a:rPr lang="de-DE" sz="900" dirty="0">
                <a:solidFill>
                  <a:srgbClr val="5B6B6A"/>
                </a:solidFill>
                <a:latin typeface="Calibri" charset="0"/>
              </a:rPr>
              <a:t>/</a:t>
            </a:r>
            <a:r>
              <a:rPr lang="de-DE" sz="900" dirty="0" err="1">
                <a:solidFill>
                  <a:srgbClr val="5B6B6A"/>
                </a:solidFill>
                <a:latin typeface="Calibri" charset="0"/>
              </a:rPr>
              <a:t>resources</a:t>
            </a:r>
            <a:r>
              <a:rPr lang="de-DE" sz="900" dirty="0">
                <a:solidFill>
                  <a:srgbClr val="5B6B6A"/>
                </a:solidFill>
                <a:latin typeface="Calibri" charset="0"/>
              </a:rPr>
              <a:t>/</a:t>
            </a:r>
            <a:r>
              <a:rPr lang="de-DE" sz="900" dirty="0" err="1">
                <a:solidFill>
                  <a:srgbClr val="5B6B6A"/>
                </a:solidFill>
                <a:latin typeface="Calibri" charset="0"/>
              </a:rPr>
              <a:t>resource-library</a:t>
            </a:r>
            <a:r>
              <a:rPr lang="de-DE" sz="900" dirty="0">
                <a:solidFill>
                  <a:srgbClr val="5B6B6A"/>
                </a:solidFill>
                <a:latin typeface="Calibri" charset="0"/>
              </a:rPr>
              <a:t>/</a:t>
            </a:r>
            <a:r>
              <a:rPr lang="de-DE" sz="900" dirty="0" err="1">
                <a:solidFill>
                  <a:srgbClr val="5B6B6A"/>
                </a:solidFill>
                <a:latin typeface="Calibri" charset="0"/>
              </a:rPr>
              <a:t>three</a:t>
            </a:r>
            <a:r>
              <a:rPr lang="de-DE" sz="900" dirty="0">
                <a:solidFill>
                  <a:srgbClr val="5B6B6A"/>
                </a:solidFill>
                <a:latin typeface="Calibri" charset="0"/>
              </a:rPr>
              <a:t>-</a:t>
            </a:r>
            <a:r>
              <a:rPr lang="de-DE" sz="900" dirty="0" err="1">
                <a:solidFill>
                  <a:srgbClr val="5B6B6A"/>
                </a:solidFill>
                <a:latin typeface="Calibri" charset="0"/>
              </a:rPr>
              <a:t>steps</a:t>
            </a:r>
            <a:r>
              <a:rPr lang="de-DE" sz="900" dirty="0">
                <a:solidFill>
                  <a:srgbClr val="5B6B6A"/>
                </a:solidFill>
                <a:latin typeface="Calibri" charset="0"/>
              </a:rPr>
              <a:t>-</a:t>
            </a:r>
            <a:r>
              <a:rPr lang="de-DE" sz="900" dirty="0" err="1">
                <a:solidFill>
                  <a:srgbClr val="5B6B6A"/>
                </a:solidFill>
                <a:latin typeface="Calibri" charset="0"/>
              </a:rPr>
              <a:t>to</a:t>
            </a:r>
            <a:r>
              <a:rPr lang="de-DE" sz="900" dirty="0">
                <a:solidFill>
                  <a:srgbClr val="5B6B6A"/>
                </a:solidFill>
                <a:latin typeface="Calibri" charset="0"/>
              </a:rPr>
              <a:t>-meeting-</a:t>
            </a:r>
            <a:r>
              <a:rPr lang="de-DE" sz="900" dirty="0" err="1">
                <a:solidFill>
                  <a:srgbClr val="5B6B6A"/>
                </a:solidFill>
                <a:latin typeface="Calibri" charset="0"/>
              </a:rPr>
              <a:t>health</a:t>
            </a:r>
            <a:r>
              <a:rPr lang="de-DE" sz="900" dirty="0">
                <a:solidFill>
                  <a:srgbClr val="5B6B6A"/>
                </a:solidFill>
                <a:latin typeface="Calibri" charset="0"/>
              </a:rPr>
              <a:t>-</a:t>
            </a:r>
            <a:r>
              <a:rPr lang="de-DE" sz="900" dirty="0" err="1">
                <a:solidFill>
                  <a:srgbClr val="5B6B6A"/>
                </a:solidFill>
                <a:latin typeface="Calibri" charset="0"/>
              </a:rPr>
              <a:t>literacy-needs</a:t>
            </a:r>
            <a:r>
              <a:rPr lang="de-DE" sz="900" dirty="0" smtClean="0">
                <a:solidFill>
                  <a:srgbClr val="5B6B6A"/>
                </a:solidFill>
                <a:latin typeface="Calibri" charset="0"/>
              </a:rPr>
              <a:t>/ (abgerufen am: </a:t>
            </a:r>
            <a:r>
              <a:rPr lang="de-DE" sz="900" dirty="0">
                <a:solidFill>
                  <a:srgbClr val="5B6B6A"/>
                </a:solidFill>
                <a:latin typeface="Calibri" charset="0"/>
              </a:rPr>
              <a:t>19.11.2021).</a:t>
            </a:r>
          </a:p>
          <a:p>
            <a:pPr marL="357188" indent="-357188">
              <a:spcBef>
                <a:spcPts val="0"/>
              </a:spcBef>
              <a:spcAft>
                <a:spcPts val="600"/>
              </a:spcAft>
              <a:buNone/>
            </a:pPr>
            <a:r>
              <a:rPr lang="en-US" sz="900" dirty="0">
                <a:solidFill>
                  <a:srgbClr val="5B6B6A"/>
                </a:solidFill>
                <a:latin typeface="Calibri" charset="0"/>
              </a:rPr>
              <a:t>Institute for Healthcare Improvement (o</a:t>
            </a:r>
            <a:r>
              <a:rPr lang="en-US" sz="900" dirty="0" smtClean="0">
                <a:solidFill>
                  <a:srgbClr val="5B6B6A"/>
                </a:solidFill>
                <a:latin typeface="Calibri" charset="0"/>
              </a:rPr>
              <a:t>. J</a:t>
            </a:r>
            <a:r>
              <a:rPr lang="en-US" sz="900" dirty="0">
                <a:solidFill>
                  <a:srgbClr val="5B6B6A"/>
                </a:solidFill>
                <a:latin typeface="Calibri" charset="0"/>
              </a:rPr>
              <a:t>.): Ask Me 3: Good Questions for Your Good Health. </a:t>
            </a:r>
            <a:r>
              <a:rPr lang="en-US" sz="900" dirty="0" smtClean="0">
                <a:solidFill>
                  <a:srgbClr val="5B6B6A"/>
                </a:solidFill>
                <a:latin typeface="Calibri" charset="0"/>
              </a:rPr>
              <a:t>Online </a:t>
            </a:r>
            <a:r>
              <a:rPr lang="en-US" sz="900" dirty="0" err="1" smtClean="0">
                <a:solidFill>
                  <a:srgbClr val="5B6B6A"/>
                </a:solidFill>
                <a:latin typeface="Calibri" charset="0"/>
              </a:rPr>
              <a:t>verfügbar</a:t>
            </a:r>
            <a:r>
              <a:rPr lang="en-US" sz="900" dirty="0" smtClean="0">
                <a:solidFill>
                  <a:srgbClr val="5B6B6A"/>
                </a:solidFill>
                <a:latin typeface="Calibri" charset="0"/>
              </a:rPr>
              <a:t> </a:t>
            </a:r>
            <a:r>
              <a:rPr lang="en-US" sz="900" dirty="0" err="1">
                <a:solidFill>
                  <a:srgbClr val="5B6B6A"/>
                </a:solidFill>
                <a:latin typeface="Calibri" charset="0"/>
              </a:rPr>
              <a:t>unter</a:t>
            </a:r>
            <a:r>
              <a:rPr lang="en-US" sz="900" dirty="0">
                <a:solidFill>
                  <a:srgbClr val="5B6B6A"/>
                </a:solidFill>
                <a:latin typeface="Calibri" charset="0"/>
              </a:rPr>
              <a:t>: http://</a:t>
            </a:r>
            <a:r>
              <a:rPr lang="en-US" sz="900" dirty="0" err="1" smtClean="0">
                <a:solidFill>
                  <a:srgbClr val="5B6B6A"/>
                </a:solidFill>
                <a:latin typeface="Calibri" charset="0"/>
              </a:rPr>
              <a:t>www.ihi.org</a:t>
            </a:r>
            <a:r>
              <a:rPr lang="en-US" sz="900" dirty="0" smtClean="0">
                <a:solidFill>
                  <a:srgbClr val="5B6B6A"/>
                </a:solidFill>
                <a:latin typeface="Calibri" charset="0"/>
              </a:rPr>
              <a:t>/resources/Pages/Tools/Ask-Me-3-Good-Questions-for-Your-Good-</a:t>
            </a:r>
            <a:r>
              <a:rPr lang="en-US" sz="900" dirty="0" err="1" smtClean="0">
                <a:solidFill>
                  <a:srgbClr val="5B6B6A"/>
                </a:solidFill>
                <a:latin typeface="Calibri" charset="0"/>
              </a:rPr>
              <a:t>Health.aspx</a:t>
            </a:r>
            <a:r>
              <a:rPr lang="de-DE" sz="900" dirty="0">
                <a:solidFill>
                  <a:srgbClr val="5B6B6A"/>
                </a:solidFill>
                <a:latin typeface="Calibri" charset="0"/>
              </a:rPr>
              <a:t> </a:t>
            </a:r>
            <a:r>
              <a:rPr lang="de-DE" sz="900" dirty="0" smtClean="0">
                <a:solidFill>
                  <a:srgbClr val="5B6B6A"/>
                </a:solidFill>
                <a:latin typeface="Calibri" charset="0"/>
              </a:rPr>
              <a:t>(abgerufen am: 30.06.2023). </a:t>
            </a:r>
            <a:endParaRPr lang="de-DE" sz="900" dirty="0">
              <a:solidFill>
                <a:srgbClr val="5B6B6A"/>
              </a:solidFill>
              <a:latin typeface="Calibri" charset="0"/>
            </a:endParaRPr>
          </a:p>
          <a:p>
            <a:pPr marL="357188" indent="-357188">
              <a:spcBef>
                <a:spcPts val="0"/>
              </a:spcBef>
              <a:spcAft>
                <a:spcPts val="600"/>
              </a:spcAft>
              <a:buNone/>
            </a:pPr>
            <a:r>
              <a:rPr lang="en-US" sz="900" dirty="0" err="1">
                <a:solidFill>
                  <a:srgbClr val="5B6B6A"/>
                </a:solidFill>
                <a:latin typeface="Calibri" charset="0"/>
              </a:rPr>
              <a:t>Kickbusch</a:t>
            </a:r>
            <a:r>
              <a:rPr lang="en-US" sz="900" dirty="0">
                <a:solidFill>
                  <a:srgbClr val="5B6B6A"/>
                </a:solidFill>
                <a:latin typeface="Calibri" charset="0"/>
              </a:rPr>
              <a:t> et al (2013): Health Literacy. The Solid Facts. </a:t>
            </a:r>
            <a:r>
              <a:rPr lang="de-DE" sz="900" dirty="0" smtClean="0">
                <a:solidFill>
                  <a:srgbClr val="5B6B6A"/>
                </a:solidFill>
                <a:latin typeface="Calibri" charset="0"/>
              </a:rPr>
              <a:t>Online </a:t>
            </a:r>
            <a:r>
              <a:rPr lang="de-DE" sz="900" dirty="0">
                <a:solidFill>
                  <a:srgbClr val="5B6B6A"/>
                </a:solidFill>
                <a:latin typeface="Calibri" charset="0"/>
              </a:rPr>
              <a:t>verfügbar unter: https://</a:t>
            </a:r>
            <a:r>
              <a:rPr lang="de-DE" sz="900" dirty="0" err="1" smtClean="0">
                <a:solidFill>
                  <a:srgbClr val="5B6B6A"/>
                </a:solidFill>
                <a:latin typeface="Calibri" charset="0"/>
              </a:rPr>
              <a:t>apps.who.int</a:t>
            </a:r>
            <a:r>
              <a:rPr lang="de-DE" sz="900" dirty="0" smtClean="0">
                <a:solidFill>
                  <a:srgbClr val="5B6B6A"/>
                </a:solidFill>
                <a:latin typeface="Calibri" charset="0"/>
              </a:rPr>
              <a:t>/</a:t>
            </a:r>
            <a:r>
              <a:rPr lang="de-DE" sz="900" dirty="0" err="1" smtClean="0">
                <a:solidFill>
                  <a:srgbClr val="5B6B6A"/>
                </a:solidFill>
                <a:latin typeface="Calibri" charset="0"/>
              </a:rPr>
              <a:t>iris</a:t>
            </a:r>
            <a:r>
              <a:rPr lang="de-DE" sz="900" dirty="0" smtClean="0">
                <a:solidFill>
                  <a:srgbClr val="5B6B6A"/>
                </a:solidFill>
                <a:latin typeface="Calibri" charset="0"/>
              </a:rPr>
              <a:t>/</a:t>
            </a:r>
            <a:r>
              <a:rPr lang="de-DE" sz="900" dirty="0" err="1" smtClean="0">
                <a:solidFill>
                  <a:srgbClr val="5B6B6A"/>
                </a:solidFill>
                <a:latin typeface="Calibri" charset="0"/>
              </a:rPr>
              <a:t>bitstream</a:t>
            </a:r>
            <a:r>
              <a:rPr lang="de-DE" sz="900" dirty="0" smtClean="0">
                <a:solidFill>
                  <a:srgbClr val="5B6B6A"/>
                </a:solidFill>
                <a:latin typeface="Calibri" charset="0"/>
              </a:rPr>
              <a:t>/handle/10665/128703/</a:t>
            </a:r>
            <a:r>
              <a:rPr lang="de-DE" sz="900" dirty="0" err="1" smtClean="0">
                <a:solidFill>
                  <a:srgbClr val="5B6B6A"/>
                </a:solidFill>
                <a:latin typeface="Calibri" charset="0"/>
              </a:rPr>
              <a:t>e96854.pdf</a:t>
            </a:r>
            <a:r>
              <a:rPr lang="de-DE" sz="900" dirty="0" smtClean="0">
                <a:solidFill>
                  <a:srgbClr val="5B6B6A"/>
                </a:solidFill>
                <a:latin typeface="Calibri" charset="0"/>
              </a:rPr>
              <a:t> (abgerufen am: 30.06.2023). </a:t>
            </a:r>
            <a:endParaRPr lang="de-DE" sz="900" dirty="0">
              <a:solidFill>
                <a:srgbClr val="5B6B6A"/>
              </a:solidFill>
              <a:latin typeface="Calibri" charset="0"/>
            </a:endParaRPr>
          </a:p>
          <a:p>
            <a:pPr marL="357188" indent="-357188">
              <a:spcBef>
                <a:spcPts val="0"/>
              </a:spcBef>
              <a:spcAft>
                <a:spcPts val="600"/>
              </a:spcAft>
              <a:buNone/>
            </a:pPr>
            <a:r>
              <a:rPr lang="de-DE" sz="900" dirty="0">
                <a:solidFill>
                  <a:srgbClr val="5B6B6A"/>
                </a:solidFill>
                <a:latin typeface="Calibri" charset="0"/>
              </a:rPr>
              <a:t>Kraus-Füreder, H.; </a:t>
            </a:r>
            <a:r>
              <a:rPr lang="de-DE" sz="900" dirty="0" err="1">
                <a:solidFill>
                  <a:srgbClr val="5B6B6A"/>
                </a:solidFill>
                <a:latin typeface="Calibri" charset="0"/>
              </a:rPr>
              <a:t>Soffried</a:t>
            </a:r>
            <a:r>
              <a:rPr lang="de-DE" sz="900" dirty="0">
                <a:solidFill>
                  <a:srgbClr val="5B6B6A"/>
                </a:solidFill>
                <a:latin typeface="Calibri" charset="0"/>
              </a:rPr>
              <a:t>, J.; Holler, P. (2020): Methodenbox: Die gesundheitskompetente Sozialversicherung. Die gesundheitskompetente Sozialversicherung. Wien. Online verfügbar </a:t>
            </a:r>
            <a:r>
              <a:rPr lang="de-DE" sz="900" dirty="0" smtClean="0">
                <a:solidFill>
                  <a:srgbClr val="5B6B6A"/>
                </a:solidFill>
                <a:latin typeface="Calibri" charset="0"/>
              </a:rPr>
              <a:t>unter: </a:t>
            </a:r>
            <a:r>
              <a:rPr lang="de-DE" sz="900" dirty="0">
                <a:solidFill>
                  <a:srgbClr val="5B6B6A"/>
                </a:solidFill>
                <a:latin typeface="Calibri" charset="0"/>
              </a:rPr>
              <a:t>https://www.sozialversicherung.at/cdscontent/?</a:t>
            </a:r>
            <a:r>
              <a:rPr lang="de-DE" sz="900" dirty="0" err="1" smtClean="0">
                <a:solidFill>
                  <a:srgbClr val="5B6B6A"/>
                </a:solidFill>
                <a:latin typeface="Calibri" charset="0"/>
              </a:rPr>
              <a:t>contentid</a:t>
            </a:r>
            <a:r>
              <a:rPr lang="de-DE" sz="900" dirty="0" smtClean="0">
                <a:solidFill>
                  <a:srgbClr val="5B6B6A"/>
                </a:solidFill>
                <a:latin typeface="Calibri" charset="0"/>
              </a:rPr>
              <a:t>=</a:t>
            </a:r>
            <a:r>
              <a:rPr lang="de-DE" sz="900" dirty="0" err="1" smtClean="0">
                <a:solidFill>
                  <a:srgbClr val="5B6B6A"/>
                </a:solidFill>
                <a:latin typeface="Calibri" charset="0"/>
              </a:rPr>
              <a:t>10007.843982&amp;portal</a:t>
            </a:r>
            <a:r>
              <a:rPr lang="de-DE" sz="900" dirty="0" smtClean="0">
                <a:solidFill>
                  <a:srgbClr val="5B6B6A"/>
                </a:solidFill>
                <a:latin typeface="Calibri" charset="0"/>
              </a:rPr>
              <a:t>=</a:t>
            </a:r>
            <a:r>
              <a:rPr lang="de-DE" sz="900" dirty="0" err="1" smtClean="0">
                <a:solidFill>
                  <a:srgbClr val="5B6B6A"/>
                </a:solidFill>
                <a:latin typeface="Calibri" charset="0"/>
              </a:rPr>
              <a:t>svportal</a:t>
            </a:r>
            <a:r>
              <a:rPr lang="de-DE" sz="900" dirty="0">
                <a:solidFill>
                  <a:srgbClr val="5B6B6A"/>
                </a:solidFill>
                <a:latin typeface="Calibri" charset="0"/>
              </a:rPr>
              <a:t> </a:t>
            </a:r>
            <a:r>
              <a:rPr lang="de-DE" sz="900" dirty="0" smtClean="0">
                <a:solidFill>
                  <a:srgbClr val="5B6B6A"/>
                </a:solidFill>
                <a:latin typeface="Calibri" charset="0"/>
              </a:rPr>
              <a:t>(abgerufen am: 30.06.2023).</a:t>
            </a:r>
          </a:p>
          <a:p>
            <a:pPr marL="357188" indent="-357188">
              <a:spcBef>
                <a:spcPts val="0"/>
              </a:spcBef>
              <a:spcAft>
                <a:spcPts val="600"/>
              </a:spcAft>
              <a:buNone/>
            </a:pPr>
            <a:r>
              <a:rPr lang="en-US" sz="900" dirty="0" err="1">
                <a:solidFill>
                  <a:srgbClr val="5B6B6A"/>
                </a:solidFill>
                <a:latin typeface="Calibri" charset="0"/>
              </a:rPr>
              <a:t>Lelorain</a:t>
            </a:r>
            <a:r>
              <a:rPr lang="en-US" sz="900" dirty="0">
                <a:solidFill>
                  <a:srgbClr val="5B6B6A"/>
                </a:solidFill>
                <a:latin typeface="Calibri" charset="0"/>
              </a:rPr>
              <a:t>, S., </a:t>
            </a:r>
            <a:r>
              <a:rPr lang="en-US" sz="900" dirty="0" err="1">
                <a:solidFill>
                  <a:srgbClr val="5B6B6A"/>
                </a:solidFill>
                <a:latin typeface="Calibri" charset="0"/>
              </a:rPr>
              <a:t>Brédart</a:t>
            </a:r>
            <a:r>
              <a:rPr lang="en-US" sz="900" dirty="0">
                <a:solidFill>
                  <a:srgbClr val="5B6B6A"/>
                </a:solidFill>
                <a:latin typeface="Calibri" charset="0"/>
              </a:rPr>
              <a:t>, A., </a:t>
            </a:r>
            <a:r>
              <a:rPr lang="en-US" sz="900" dirty="0" err="1">
                <a:solidFill>
                  <a:srgbClr val="5B6B6A"/>
                </a:solidFill>
                <a:latin typeface="Calibri" charset="0"/>
              </a:rPr>
              <a:t>Dolbeault</a:t>
            </a:r>
            <a:r>
              <a:rPr lang="en-US" sz="900" dirty="0">
                <a:solidFill>
                  <a:srgbClr val="5B6B6A"/>
                </a:solidFill>
                <a:latin typeface="Calibri" charset="0"/>
              </a:rPr>
              <a:t>, S., and Sultan, S. (2012): A </a:t>
            </a:r>
            <a:r>
              <a:rPr lang="en-US" sz="900" dirty="0" smtClean="0">
                <a:solidFill>
                  <a:srgbClr val="5B6B6A"/>
                </a:solidFill>
                <a:latin typeface="Calibri" charset="0"/>
              </a:rPr>
              <a:t>Systematic Review </a:t>
            </a:r>
            <a:r>
              <a:rPr lang="en-US" sz="900" dirty="0">
                <a:solidFill>
                  <a:srgbClr val="5B6B6A"/>
                </a:solidFill>
                <a:latin typeface="Calibri" charset="0"/>
              </a:rPr>
              <a:t>of the </a:t>
            </a:r>
            <a:r>
              <a:rPr lang="en-US" sz="900" dirty="0" smtClean="0">
                <a:solidFill>
                  <a:srgbClr val="5B6B6A"/>
                </a:solidFill>
                <a:latin typeface="Calibri" charset="0"/>
              </a:rPr>
              <a:t>Associations </a:t>
            </a:r>
            <a:r>
              <a:rPr lang="en-US" sz="900" dirty="0">
                <a:solidFill>
                  <a:srgbClr val="5B6B6A"/>
                </a:solidFill>
                <a:latin typeface="Calibri" charset="0"/>
              </a:rPr>
              <a:t>between </a:t>
            </a:r>
            <a:r>
              <a:rPr lang="en-US" sz="900" dirty="0" smtClean="0">
                <a:solidFill>
                  <a:srgbClr val="5B6B6A"/>
                </a:solidFill>
                <a:latin typeface="Calibri" charset="0"/>
              </a:rPr>
              <a:t>Empathy Measures </a:t>
            </a:r>
            <a:r>
              <a:rPr lang="en-US" sz="900" dirty="0">
                <a:solidFill>
                  <a:srgbClr val="5B6B6A"/>
                </a:solidFill>
                <a:latin typeface="Calibri" charset="0"/>
              </a:rPr>
              <a:t>and </a:t>
            </a:r>
            <a:r>
              <a:rPr lang="en-US" sz="900" dirty="0" smtClean="0">
                <a:solidFill>
                  <a:srgbClr val="5B6B6A"/>
                </a:solidFill>
                <a:latin typeface="Calibri" charset="0"/>
              </a:rPr>
              <a:t>Patient Outcomes </a:t>
            </a:r>
            <a:r>
              <a:rPr lang="en-US" sz="900" dirty="0">
                <a:solidFill>
                  <a:srgbClr val="5B6B6A"/>
                </a:solidFill>
                <a:latin typeface="Calibri" charset="0"/>
              </a:rPr>
              <a:t>in </a:t>
            </a:r>
            <a:r>
              <a:rPr lang="en-US" sz="900" dirty="0" smtClean="0">
                <a:solidFill>
                  <a:srgbClr val="5B6B6A"/>
                </a:solidFill>
                <a:latin typeface="Calibri" charset="0"/>
              </a:rPr>
              <a:t>Cancer Care</a:t>
            </a:r>
            <a:r>
              <a:rPr lang="en-US" sz="900" dirty="0">
                <a:solidFill>
                  <a:srgbClr val="5B6B6A"/>
                </a:solidFill>
                <a:latin typeface="Calibri" charset="0"/>
              </a:rPr>
              <a:t>. </a:t>
            </a:r>
            <a:r>
              <a:rPr lang="en-US" sz="900" dirty="0" err="1" smtClean="0">
                <a:solidFill>
                  <a:srgbClr val="5B6B6A"/>
                </a:solidFill>
                <a:latin typeface="Calibri" charset="0"/>
              </a:rPr>
              <a:t>Psychooncology</a:t>
            </a:r>
            <a:r>
              <a:rPr lang="en-US" sz="900" dirty="0" smtClean="0">
                <a:solidFill>
                  <a:srgbClr val="5B6B6A"/>
                </a:solidFill>
                <a:latin typeface="Calibri" charset="0"/>
              </a:rPr>
              <a:t> 21: </a:t>
            </a:r>
            <a:r>
              <a:rPr lang="en-US" sz="900" dirty="0">
                <a:solidFill>
                  <a:srgbClr val="5B6B6A"/>
                </a:solidFill>
                <a:latin typeface="Calibri" charset="0"/>
              </a:rPr>
              <a:t>1255–1264. </a:t>
            </a:r>
            <a:r>
              <a:rPr lang="en-US" sz="900" dirty="0" err="1" smtClean="0">
                <a:solidFill>
                  <a:srgbClr val="5B6B6A"/>
                </a:solidFill>
                <a:latin typeface="Calibri" charset="0"/>
              </a:rPr>
              <a:t>DOI</a:t>
            </a:r>
            <a:r>
              <a:rPr lang="en-US" sz="900" dirty="0" smtClean="0">
                <a:solidFill>
                  <a:srgbClr val="5B6B6A"/>
                </a:solidFill>
                <a:latin typeface="Calibri" charset="0"/>
              </a:rPr>
              <a:t>: </a:t>
            </a:r>
            <a:r>
              <a:rPr lang="en-US" sz="900" dirty="0">
                <a:solidFill>
                  <a:srgbClr val="5B6B6A"/>
                </a:solidFill>
                <a:latin typeface="Calibri" charset="0"/>
              </a:rPr>
              <a:t>10.1002/</a:t>
            </a:r>
            <a:r>
              <a:rPr lang="en-US" sz="900" dirty="0" err="1">
                <a:solidFill>
                  <a:srgbClr val="5B6B6A"/>
                </a:solidFill>
                <a:latin typeface="Calibri" charset="0"/>
              </a:rPr>
              <a:t>pon.2115</a:t>
            </a:r>
            <a:r>
              <a:rPr lang="en-US" sz="900" dirty="0" smtClean="0">
                <a:solidFill>
                  <a:srgbClr val="5B6B6A"/>
                </a:solidFill>
                <a:latin typeface="Calibri" charset="0"/>
              </a:rPr>
              <a:t>. Online </a:t>
            </a:r>
            <a:r>
              <a:rPr lang="en-US" sz="900" dirty="0" err="1" smtClean="0">
                <a:solidFill>
                  <a:srgbClr val="5B6B6A"/>
                </a:solidFill>
                <a:latin typeface="Calibri" charset="0"/>
              </a:rPr>
              <a:t>verfügbar</a:t>
            </a:r>
            <a:r>
              <a:rPr lang="en-US" sz="900" dirty="0" smtClean="0">
                <a:solidFill>
                  <a:srgbClr val="5B6B6A"/>
                </a:solidFill>
                <a:latin typeface="Calibri" charset="0"/>
              </a:rPr>
              <a:t> </a:t>
            </a:r>
            <a:r>
              <a:rPr lang="en-US" sz="900" dirty="0" err="1" smtClean="0">
                <a:solidFill>
                  <a:srgbClr val="5B6B6A"/>
                </a:solidFill>
                <a:latin typeface="Calibri" charset="0"/>
              </a:rPr>
              <a:t>unter</a:t>
            </a:r>
            <a:r>
              <a:rPr lang="en-US" sz="900" dirty="0">
                <a:solidFill>
                  <a:srgbClr val="5B6B6A"/>
                </a:solidFill>
                <a:latin typeface="Calibri" charset="0"/>
              </a:rPr>
              <a:t>: https://</a:t>
            </a:r>
            <a:r>
              <a:rPr lang="en-US" sz="900" dirty="0" err="1" smtClean="0">
                <a:solidFill>
                  <a:srgbClr val="5B6B6A"/>
                </a:solidFill>
                <a:latin typeface="Calibri" charset="0"/>
              </a:rPr>
              <a:t>onlinelibrary.wiley.com</a:t>
            </a:r>
            <a:r>
              <a:rPr lang="en-US" sz="900" dirty="0" smtClean="0">
                <a:solidFill>
                  <a:srgbClr val="5B6B6A"/>
                </a:solidFill>
                <a:latin typeface="Calibri" charset="0"/>
              </a:rPr>
              <a:t>/</a:t>
            </a:r>
            <a:r>
              <a:rPr lang="en-US" sz="900" dirty="0" err="1" smtClean="0">
                <a:solidFill>
                  <a:srgbClr val="5B6B6A"/>
                </a:solidFill>
                <a:latin typeface="Calibri" charset="0"/>
              </a:rPr>
              <a:t>doi</a:t>
            </a:r>
            <a:r>
              <a:rPr lang="en-US" sz="900" dirty="0" smtClean="0">
                <a:solidFill>
                  <a:srgbClr val="5B6B6A"/>
                </a:solidFill>
                <a:latin typeface="Calibri" charset="0"/>
              </a:rPr>
              <a:t>/</a:t>
            </a:r>
            <a:r>
              <a:rPr lang="en-US" sz="900" dirty="0" err="1" smtClean="0">
                <a:solidFill>
                  <a:srgbClr val="5B6B6A"/>
                </a:solidFill>
                <a:latin typeface="Calibri" charset="0"/>
              </a:rPr>
              <a:t>epdf</a:t>
            </a:r>
            <a:r>
              <a:rPr lang="en-US" sz="900" dirty="0" smtClean="0">
                <a:solidFill>
                  <a:srgbClr val="5B6B6A"/>
                </a:solidFill>
                <a:latin typeface="Calibri" charset="0"/>
              </a:rPr>
              <a:t>/10.1002/</a:t>
            </a:r>
            <a:r>
              <a:rPr lang="en-US" sz="900" dirty="0" err="1" smtClean="0">
                <a:solidFill>
                  <a:srgbClr val="5B6B6A"/>
                </a:solidFill>
                <a:latin typeface="Calibri" charset="0"/>
              </a:rPr>
              <a:t>pon.2115</a:t>
            </a:r>
            <a:r>
              <a:rPr lang="en-US" sz="900" dirty="0" smtClean="0">
                <a:solidFill>
                  <a:srgbClr val="5B6B6A"/>
                </a:solidFill>
                <a:latin typeface="Calibri" charset="0"/>
              </a:rPr>
              <a:t> (</a:t>
            </a:r>
            <a:r>
              <a:rPr lang="en-US" sz="900" dirty="0" err="1">
                <a:solidFill>
                  <a:srgbClr val="5B6B6A"/>
                </a:solidFill>
                <a:latin typeface="Calibri" charset="0"/>
              </a:rPr>
              <a:t>abgerufen</a:t>
            </a:r>
            <a:r>
              <a:rPr lang="en-US" sz="900" dirty="0">
                <a:solidFill>
                  <a:srgbClr val="5B6B6A"/>
                </a:solidFill>
                <a:latin typeface="Calibri" charset="0"/>
              </a:rPr>
              <a:t> </a:t>
            </a:r>
            <a:r>
              <a:rPr lang="en-US" sz="900" dirty="0" smtClean="0">
                <a:solidFill>
                  <a:srgbClr val="5B6B6A"/>
                </a:solidFill>
                <a:latin typeface="Calibri" charset="0"/>
              </a:rPr>
              <a:t>am: 30.06.2023). </a:t>
            </a:r>
            <a:endParaRPr lang="en-US" sz="900" dirty="0">
              <a:solidFill>
                <a:srgbClr val="5B6B6A"/>
              </a:solidFill>
              <a:latin typeface="Calibri" charset="0"/>
            </a:endParaRPr>
          </a:p>
          <a:p>
            <a:pPr marL="357188" indent="-357188">
              <a:spcBef>
                <a:spcPts val="0"/>
              </a:spcBef>
              <a:spcAft>
                <a:spcPts val="600"/>
              </a:spcAft>
              <a:buNone/>
            </a:pPr>
            <a:endParaRPr lang="de-DE" sz="900" dirty="0">
              <a:solidFill>
                <a:srgbClr val="5B6B6A"/>
              </a:solidFill>
              <a:latin typeface="Calibri" charset="0"/>
            </a:endParaRPr>
          </a:p>
        </p:txBody>
      </p:sp>
      <p:sp>
        <p:nvSpPr>
          <p:cNvPr id="4" name="Textfeld 3"/>
          <p:cNvSpPr txBox="1"/>
          <p:nvPr/>
        </p:nvSpPr>
        <p:spPr>
          <a:xfrm>
            <a:off x="395287" y="150490"/>
            <a:ext cx="1296393"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dirty="0" smtClean="0">
                <a:solidFill>
                  <a:schemeClr val="bg1"/>
                </a:solidFill>
                <a:latin typeface="+mj-lt"/>
                <a:cs typeface="TheSansOffice"/>
              </a:rPr>
              <a:t>Quellen</a:t>
            </a:r>
            <a:endParaRPr lang="de-DE" sz="2400" spc="110" dirty="0">
              <a:solidFill>
                <a:schemeClr val="bg1"/>
              </a:solidFill>
              <a:latin typeface="+mj-lt"/>
              <a:cs typeface="TheSansOffice"/>
            </a:endParaRPr>
          </a:p>
        </p:txBody>
      </p:sp>
    </p:spTree>
    <p:extLst>
      <p:ext uri="{BB962C8B-B14F-4D97-AF65-F5344CB8AC3E}">
        <p14:creationId xmlns:p14="http://schemas.microsoft.com/office/powerpoint/2010/main" val="635957144"/>
      </p:ext>
    </p:extLst>
  </p:cSld>
  <p:clrMapOvr>
    <a:masterClrMapping/>
  </p:clrMapOvr>
  <p:timing>
    <p:tnLst>
      <p:par>
        <p:cTn id="1" dur="indefinite" restart="never" nodeType="tmRoot"/>
      </p:par>
    </p:tnLst>
  </p:timing>
  <p:extLst mod="1">
    <p:ext uri="{6950BFC3-D8DA-4A85-94F7-54DA5524770B}">
      <p188:commentRel xmlns:p188="http://schemas.microsoft.com/office/powerpoint/2018/8/main" xmlns=""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2">
            <a:extLst>
              <a:ext uri="{FF2B5EF4-FFF2-40B4-BE49-F238E27FC236}">
                <a16:creationId xmlns:a16="http://schemas.microsoft.com/office/drawing/2014/main" id="{D0EE704A-A072-48D9-89BB-663020E23C71}"/>
              </a:ext>
            </a:extLst>
          </p:cNvPr>
          <p:cNvSpPr txBox="1">
            <a:spLocks/>
          </p:cNvSpPr>
          <p:nvPr/>
        </p:nvSpPr>
        <p:spPr>
          <a:xfrm>
            <a:off x="395287" y="1132384"/>
            <a:ext cx="8296068" cy="3816424"/>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357188" indent="-357188">
              <a:spcBef>
                <a:spcPts val="0"/>
              </a:spcBef>
              <a:spcAft>
                <a:spcPts val="600"/>
              </a:spcAft>
              <a:buNone/>
            </a:pPr>
            <a:r>
              <a:rPr lang="de-DE" sz="900" dirty="0" err="1" smtClean="0">
                <a:solidFill>
                  <a:srgbClr val="5B6B6A"/>
                </a:solidFill>
                <a:latin typeface="Calibri" charset="0"/>
              </a:rPr>
              <a:t>Mastebroek</a:t>
            </a:r>
            <a:r>
              <a:rPr lang="de-DE" sz="900" dirty="0">
                <a:solidFill>
                  <a:srgbClr val="5B6B6A"/>
                </a:solidFill>
                <a:latin typeface="Calibri" charset="0"/>
              </a:rPr>
              <a:t>, M.; </a:t>
            </a:r>
            <a:r>
              <a:rPr lang="de-DE" sz="900" dirty="0" err="1">
                <a:solidFill>
                  <a:srgbClr val="5B6B6A"/>
                </a:solidFill>
                <a:latin typeface="Calibri" charset="0"/>
              </a:rPr>
              <a:t>Naaldenberg</a:t>
            </a:r>
            <a:r>
              <a:rPr lang="de-DE" sz="900" dirty="0">
                <a:solidFill>
                  <a:srgbClr val="5B6B6A"/>
                </a:solidFill>
                <a:latin typeface="Calibri" charset="0"/>
              </a:rPr>
              <a:t>, J.; van den </a:t>
            </a:r>
            <a:r>
              <a:rPr lang="de-DE" sz="900" dirty="0" err="1" smtClean="0">
                <a:solidFill>
                  <a:srgbClr val="5B6B6A"/>
                </a:solidFill>
                <a:latin typeface="Calibri" charset="0"/>
              </a:rPr>
              <a:t>Driessen</a:t>
            </a:r>
            <a:r>
              <a:rPr lang="de-DE" sz="900" dirty="0" smtClean="0">
                <a:solidFill>
                  <a:srgbClr val="5B6B6A"/>
                </a:solidFill>
                <a:latin typeface="Calibri" charset="0"/>
              </a:rPr>
              <a:t> </a:t>
            </a:r>
            <a:r>
              <a:rPr lang="de-DE" sz="900" dirty="0" err="1">
                <a:solidFill>
                  <a:srgbClr val="5B6B6A"/>
                </a:solidFill>
                <a:latin typeface="Calibri" charset="0"/>
              </a:rPr>
              <a:t>Mareeuw</a:t>
            </a:r>
            <a:r>
              <a:rPr lang="de-DE" sz="900" dirty="0">
                <a:solidFill>
                  <a:srgbClr val="5B6B6A"/>
                </a:solidFill>
                <a:latin typeface="Calibri" charset="0"/>
              </a:rPr>
              <a:t>, F</a:t>
            </a:r>
            <a:r>
              <a:rPr lang="de-DE" sz="900" dirty="0" smtClean="0">
                <a:solidFill>
                  <a:srgbClr val="5B6B6A"/>
                </a:solidFill>
                <a:latin typeface="Calibri" charset="0"/>
              </a:rPr>
              <a:t>. A. </a:t>
            </a:r>
            <a:r>
              <a:rPr lang="de-DE" sz="900" dirty="0">
                <a:solidFill>
                  <a:srgbClr val="5B6B6A"/>
                </a:solidFill>
                <a:latin typeface="Calibri" charset="0"/>
              </a:rPr>
              <a:t>et al. (2016): </a:t>
            </a:r>
            <a:r>
              <a:rPr lang="de-DE" sz="900" dirty="0" err="1">
                <a:solidFill>
                  <a:srgbClr val="5B6B6A"/>
                </a:solidFill>
                <a:latin typeface="Calibri" charset="0"/>
              </a:rPr>
              <a:t>Experiences</a:t>
            </a:r>
            <a:r>
              <a:rPr lang="de-DE" sz="900" dirty="0">
                <a:solidFill>
                  <a:srgbClr val="5B6B6A"/>
                </a:solidFill>
                <a:latin typeface="Calibri" charset="0"/>
              </a:rPr>
              <a:t> </a:t>
            </a:r>
            <a:r>
              <a:rPr lang="de-DE" sz="900" dirty="0" err="1">
                <a:solidFill>
                  <a:srgbClr val="5B6B6A"/>
                </a:solidFill>
                <a:latin typeface="Calibri" charset="0"/>
              </a:rPr>
              <a:t>of</a:t>
            </a:r>
            <a:r>
              <a:rPr lang="de-DE" sz="900" dirty="0">
                <a:solidFill>
                  <a:srgbClr val="5B6B6A"/>
                </a:solidFill>
                <a:latin typeface="Calibri" charset="0"/>
              </a:rPr>
              <a:t> </a:t>
            </a:r>
            <a:r>
              <a:rPr lang="de-DE" sz="900" dirty="0" err="1" smtClean="0">
                <a:solidFill>
                  <a:srgbClr val="5B6B6A"/>
                </a:solidFill>
                <a:latin typeface="Calibri" charset="0"/>
              </a:rPr>
              <a:t>Patients</a:t>
            </a:r>
            <a:r>
              <a:rPr lang="de-DE" sz="900" dirty="0" smtClean="0">
                <a:solidFill>
                  <a:srgbClr val="5B6B6A"/>
                </a:solidFill>
                <a:latin typeface="Calibri" charset="0"/>
              </a:rPr>
              <a:t> </a:t>
            </a:r>
            <a:r>
              <a:rPr lang="de-DE" sz="900" dirty="0" err="1">
                <a:solidFill>
                  <a:srgbClr val="5B6B6A"/>
                </a:solidFill>
                <a:latin typeface="Calibri" charset="0"/>
              </a:rPr>
              <a:t>with</a:t>
            </a:r>
            <a:r>
              <a:rPr lang="de-DE" sz="900" dirty="0">
                <a:solidFill>
                  <a:srgbClr val="5B6B6A"/>
                </a:solidFill>
                <a:latin typeface="Calibri" charset="0"/>
              </a:rPr>
              <a:t> </a:t>
            </a:r>
            <a:r>
              <a:rPr lang="de-DE" sz="900" dirty="0" err="1" smtClean="0">
                <a:solidFill>
                  <a:srgbClr val="5B6B6A"/>
                </a:solidFill>
                <a:latin typeface="Calibri" charset="0"/>
              </a:rPr>
              <a:t>Intellectual</a:t>
            </a:r>
            <a:r>
              <a:rPr lang="de-DE" sz="900" dirty="0" smtClean="0">
                <a:solidFill>
                  <a:srgbClr val="5B6B6A"/>
                </a:solidFill>
                <a:latin typeface="Calibri" charset="0"/>
              </a:rPr>
              <a:t> </a:t>
            </a:r>
            <a:r>
              <a:rPr lang="de-DE" sz="900" dirty="0" err="1" smtClean="0">
                <a:solidFill>
                  <a:srgbClr val="5B6B6A"/>
                </a:solidFill>
                <a:latin typeface="Calibri" charset="0"/>
              </a:rPr>
              <a:t>Disabilities</a:t>
            </a:r>
            <a:r>
              <a:rPr lang="de-DE" sz="900" dirty="0" smtClean="0">
                <a:solidFill>
                  <a:srgbClr val="5B6B6A"/>
                </a:solidFill>
                <a:latin typeface="Calibri" charset="0"/>
              </a:rPr>
              <a:t> </a:t>
            </a:r>
            <a:r>
              <a:rPr lang="de-DE" sz="900" dirty="0" err="1">
                <a:solidFill>
                  <a:srgbClr val="5B6B6A"/>
                </a:solidFill>
                <a:latin typeface="Calibri" charset="0"/>
              </a:rPr>
              <a:t>and</a:t>
            </a:r>
            <a:r>
              <a:rPr lang="de-DE" sz="900" dirty="0">
                <a:solidFill>
                  <a:srgbClr val="5B6B6A"/>
                </a:solidFill>
                <a:latin typeface="Calibri" charset="0"/>
              </a:rPr>
              <a:t> </a:t>
            </a:r>
            <a:r>
              <a:rPr lang="de-DE" sz="900" dirty="0" err="1" smtClean="0">
                <a:solidFill>
                  <a:srgbClr val="5B6B6A"/>
                </a:solidFill>
                <a:latin typeface="Calibri" charset="0"/>
              </a:rPr>
              <a:t>Carers</a:t>
            </a:r>
            <a:r>
              <a:rPr lang="de-DE" sz="900" dirty="0" smtClean="0">
                <a:solidFill>
                  <a:srgbClr val="5B6B6A"/>
                </a:solidFill>
                <a:latin typeface="Calibri" charset="0"/>
              </a:rPr>
              <a:t> </a:t>
            </a:r>
            <a:r>
              <a:rPr lang="de-DE" sz="900" dirty="0">
                <a:solidFill>
                  <a:srgbClr val="5B6B6A"/>
                </a:solidFill>
                <a:latin typeface="Calibri" charset="0"/>
              </a:rPr>
              <a:t>in </a:t>
            </a:r>
            <a:r>
              <a:rPr lang="de-DE" sz="900" dirty="0" err="1">
                <a:solidFill>
                  <a:srgbClr val="5B6B6A"/>
                </a:solidFill>
                <a:latin typeface="Calibri" charset="0"/>
              </a:rPr>
              <a:t>GP</a:t>
            </a:r>
            <a:r>
              <a:rPr lang="de-DE" sz="900" dirty="0">
                <a:solidFill>
                  <a:srgbClr val="5B6B6A"/>
                </a:solidFill>
                <a:latin typeface="Calibri" charset="0"/>
              </a:rPr>
              <a:t> </a:t>
            </a:r>
            <a:r>
              <a:rPr lang="de-DE" sz="900" dirty="0" err="1" smtClean="0">
                <a:solidFill>
                  <a:srgbClr val="5B6B6A"/>
                </a:solidFill>
                <a:latin typeface="Calibri" charset="0"/>
              </a:rPr>
              <a:t>Health</a:t>
            </a:r>
            <a:r>
              <a:rPr lang="de-DE" sz="900" dirty="0" smtClean="0">
                <a:solidFill>
                  <a:srgbClr val="5B6B6A"/>
                </a:solidFill>
                <a:latin typeface="Calibri" charset="0"/>
              </a:rPr>
              <a:t> Information </a:t>
            </a:r>
            <a:r>
              <a:rPr lang="de-DE" sz="900" dirty="0" err="1" smtClean="0">
                <a:solidFill>
                  <a:srgbClr val="5B6B6A"/>
                </a:solidFill>
                <a:latin typeface="Calibri" charset="0"/>
              </a:rPr>
              <a:t>Exchanges</a:t>
            </a:r>
            <a:r>
              <a:rPr lang="de-DE" sz="900" dirty="0">
                <a:solidFill>
                  <a:srgbClr val="5B6B6A"/>
                </a:solidFill>
                <a:latin typeface="Calibri" charset="0"/>
              </a:rPr>
              <a:t>: a </a:t>
            </a:r>
            <a:r>
              <a:rPr lang="de-DE" sz="900" dirty="0" smtClean="0">
                <a:solidFill>
                  <a:srgbClr val="5B6B6A"/>
                </a:solidFill>
                <a:latin typeface="Calibri" charset="0"/>
              </a:rPr>
              <a:t>Qualitative Study</a:t>
            </a:r>
            <a:r>
              <a:rPr lang="de-DE" sz="900" dirty="0">
                <a:solidFill>
                  <a:srgbClr val="5B6B6A"/>
                </a:solidFill>
                <a:latin typeface="Calibri" charset="0"/>
              </a:rPr>
              <a:t>. </a:t>
            </a:r>
            <a:r>
              <a:rPr lang="de-DE" sz="900" dirty="0" smtClean="0">
                <a:solidFill>
                  <a:srgbClr val="5B6B6A"/>
                </a:solidFill>
                <a:latin typeface="Calibri" charset="0"/>
              </a:rPr>
              <a:t>Family Practice </a:t>
            </a:r>
            <a:r>
              <a:rPr lang="de-DE" sz="900" dirty="0">
                <a:solidFill>
                  <a:srgbClr val="5B6B6A"/>
                </a:solidFill>
                <a:latin typeface="Calibri" charset="0"/>
              </a:rPr>
              <a:t>33(5</a:t>
            </a:r>
            <a:r>
              <a:rPr lang="de-DE" sz="900" dirty="0" smtClean="0">
                <a:solidFill>
                  <a:srgbClr val="5B6B6A"/>
                </a:solidFill>
                <a:latin typeface="Calibri" charset="0"/>
              </a:rPr>
              <a:t>): </a:t>
            </a:r>
            <a:r>
              <a:rPr lang="de-DE" sz="900" dirty="0">
                <a:solidFill>
                  <a:srgbClr val="5B6B6A"/>
                </a:solidFill>
                <a:latin typeface="Calibri" charset="0"/>
              </a:rPr>
              <a:t>543–550. </a:t>
            </a:r>
            <a:r>
              <a:rPr lang="de-DE" sz="900" dirty="0" err="1">
                <a:solidFill>
                  <a:srgbClr val="5B6B6A"/>
                </a:solidFill>
                <a:latin typeface="Calibri" charset="0"/>
              </a:rPr>
              <a:t>DOI</a:t>
            </a:r>
            <a:r>
              <a:rPr lang="de-DE" sz="900" dirty="0">
                <a:solidFill>
                  <a:srgbClr val="5B6B6A"/>
                </a:solidFill>
                <a:latin typeface="Calibri" charset="0"/>
              </a:rPr>
              <a:t>: 10.1093/</a:t>
            </a:r>
            <a:r>
              <a:rPr lang="de-DE" sz="900" dirty="0" err="1">
                <a:solidFill>
                  <a:srgbClr val="5B6B6A"/>
                </a:solidFill>
                <a:latin typeface="Calibri" charset="0"/>
              </a:rPr>
              <a:t>fampra</a:t>
            </a:r>
            <a:r>
              <a:rPr lang="de-DE" sz="900" dirty="0">
                <a:solidFill>
                  <a:srgbClr val="5B6B6A"/>
                </a:solidFill>
                <a:latin typeface="Calibri" charset="0"/>
              </a:rPr>
              <a:t>/</a:t>
            </a:r>
            <a:r>
              <a:rPr lang="de-DE" sz="900" dirty="0" err="1">
                <a:solidFill>
                  <a:srgbClr val="5B6B6A"/>
                </a:solidFill>
                <a:latin typeface="Calibri" charset="0"/>
              </a:rPr>
              <a:t>cmw057</a:t>
            </a:r>
            <a:r>
              <a:rPr lang="de-DE" sz="900" dirty="0">
                <a:solidFill>
                  <a:srgbClr val="5B6B6A"/>
                </a:solidFill>
                <a:latin typeface="Calibri" charset="0"/>
              </a:rPr>
              <a:t>. </a:t>
            </a:r>
            <a:r>
              <a:rPr lang="de-DE" sz="900" dirty="0" smtClean="0">
                <a:solidFill>
                  <a:srgbClr val="5B6B6A"/>
                </a:solidFill>
                <a:latin typeface="Calibri" charset="0"/>
              </a:rPr>
              <a:t>Online verfügbar unter</a:t>
            </a:r>
            <a:r>
              <a:rPr lang="de-DE" sz="900" dirty="0">
                <a:solidFill>
                  <a:srgbClr val="5B6B6A"/>
                </a:solidFill>
                <a:latin typeface="Calibri" charset="0"/>
              </a:rPr>
              <a:t>: https://</a:t>
            </a:r>
            <a:r>
              <a:rPr lang="de-DE" sz="900" dirty="0" err="1" smtClean="0">
                <a:solidFill>
                  <a:srgbClr val="5B6B6A"/>
                </a:solidFill>
                <a:latin typeface="Calibri" charset="0"/>
              </a:rPr>
              <a:t>tinyurl.com</a:t>
            </a:r>
            <a:r>
              <a:rPr lang="de-DE" sz="900" dirty="0" smtClean="0">
                <a:solidFill>
                  <a:srgbClr val="5B6B6A"/>
                </a:solidFill>
                <a:latin typeface="Calibri" charset="0"/>
              </a:rPr>
              <a:t>/</a:t>
            </a:r>
            <a:r>
              <a:rPr lang="de-DE" sz="900" dirty="0" err="1" smtClean="0">
                <a:solidFill>
                  <a:srgbClr val="5B6B6A"/>
                </a:solidFill>
                <a:latin typeface="Calibri" charset="0"/>
              </a:rPr>
              <a:t>2zhvborz</a:t>
            </a:r>
            <a:r>
              <a:rPr lang="de-DE" sz="900" dirty="0" smtClean="0">
                <a:solidFill>
                  <a:srgbClr val="5B6B6A"/>
                </a:solidFill>
                <a:latin typeface="Calibri" charset="0"/>
              </a:rPr>
              <a:t> (abgerufen am: 30.06.2023).</a:t>
            </a:r>
            <a:endParaRPr lang="de-DE" sz="900" dirty="0">
              <a:solidFill>
                <a:srgbClr val="5B6B6A"/>
              </a:solidFill>
              <a:latin typeface="Calibri" charset="0"/>
            </a:endParaRPr>
          </a:p>
          <a:p>
            <a:pPr marL="357188" indent="-357188">
              <a:spcBef>
                <a:spcPts val="0"/>
              </a:spcBef>
              <a:spcAft>
                <a:spcPts val="600"/>
              </a:spcAft>
              <a:buNone/>
            </a:pPr>
            <a:r>
              <a:rPr lang="de-DE" sz="900" dirty="0">
                <a:solidFill>
                  <a:srgbClr val="5B6B6A"/>
                </a:solidFill>
                <a:latin typeface="Calibri" charset="0"/>
              </a:rPr>
              <a:t>Motivational </a:t>
            </a:r>
            <a:r>
              <a:rPr lang="de-DE" sz="900" dirty="0" err="1">
                <a:solidFill>
                  <a:srgbClr val="5B6B6A"/>
                </a:solidFill>
                <a:latin typeface="Calibri" charset="0"/>
              </a:rPr>
              <a:t>Interviewing</a:t>
            </a:r>
            <a:r>
              <a:rPr lang="de-DE" sz="900" dirty="0">
                <a:solidFill>
                  <a:srgbClr val="5B6B6A"/>
                </a:solidFill>
                <a:latin typeface="Calibri" charset="0"/>
              </a:rPr>
              <a:t> Network </a:t>
            </a:r>
            <a:r>
              <a:rPr lang="de-DE" sz="900" dirty="0" err="1">
                <a:solidFill>
                  <a:srgbClr val="5B6B6A"/>
                </a:solidFill>
                <a:latin typeface="Calibri" charset="0"/>
              </a:rPr>
              <a:t>of</a:t>
            </a:r>
            <a:r>
              <a:rPr lang="de-DE" sz="900" dirty="0">
                <a:solidFill>
                  <a:srgbClr val="5B6B6A"/>
                </a:solidFill>
                <a:latin typeface="Calibri" charset="0"/>
              </a:rPr>
              <a:t> Trainers (MINT) (o.J.): Motivational </a:t>
            </a:r>
            <a:r>
              <a:rPr lang="de-DE" sz="900" dirty="0" err="1">
                <a:solidFill>
                  <a:srgbClr val="5B6B6A"/>
                </a:solidFill>
                <a:latin typeface="Calibri" charset="0"/>
              </a:rPr>
              <a:t>Interviewing</a:t>
            </a:r>
            <a:r>
              <a:rPr lang="de-DE" sz="900" dirty="0">
                <a:solidFill>
                  <a:srgbClr val="5B6B6A"/>
                </a:solidFill>
                <a:latin typeface="Calibri" charset="0"/>
              </a:rPr>
              <a:t> Network </a:t>
            </a:r>
            <a:r>
              <a:rPr lang="de-DE" sz="900" dirty="0" err="1">
                <a:solidFill>
                  <a:srgbClr val="5B6B6A"/>
                </a:solidFill>
                <a:latin typeface="Calibri" charset="0"/>
              </a:rPr>
              <a:t>of</a:t>
            </a:r>
            <a:r>
              <a:rPr lang="de-DE" sz="900" dirty="0">
                <a:solidFill>
                  <a:srgbClr val="5B6B6A"/>
                </a:solidFill>
                <a:latin typeface="Calibri" charset="0"/>
              </a:rPr>
              <a:t> Trainers (MINT). Online verfügbar unter: https://</a:t>
            </a:r>
            <a:r>
              <a:rPr lang="de-DE" sz="900" dirty="0" err="1">
                <a:solidFill>
                  <a:srgbClr val="5B6B6A"/>
                </a:solidFill>
                <a:latin typeface="Calibri" charset="0"/>
              </a:rPr>
              <a:t>motivationalinterviewing.org</a:t>
            </a:r>
            <a:r>
              <a:rPr lang="de-DE" sz="900" dirty="0" smtClean="0">
                <a:solidFill>
                  <a:srgbClr val="5B6B6A"/>
                </a:solidFill>
                <a:latin typeface="Calibri" charset="0"/>
              </a:rPr>
              <a:t>/ </a:t>
            </a:r>
            <a:r>
              <a:rPr lang="de-DE" sz="900" dirty="0">
                <a:solidFill>
                  <a:srgbClr val="5B6B6A"/>
                </a:solidFill>
                <a:latin typeface="Calibri" charset="0"/>
              </a:rPr>
              <a:t>(abgerufen am: </a:t>
            </a:r>
            <a:r>
              <a:rPr lang="de-DE" sz="900" dirty="0" smtClean="0">
                <a:solidFill>
                  <a:srgbClr val="5B6B6A"/>
                </a:solidFill>
                <a:latin typeface="Calibri" charset="0"/>
              </a:rPr>
              <a:t>30.06.2023).</a:t>
            </a:r>
            <a:endParaRPr lang="de-DE" sz="900" dirty="0">
              <a:solidFill>
                <a:srgbClr val="5B6B6A"/>
              </a:solidFill>
              <a:latin typeface="Calibri" charset="0"/>
            </a:endParaRPr>
          </a:p>
          <a:p>
            <a:pPr marL="357188" indent="-357188">
              <a:spcBef>
                <a:spcPts val="0"/>
              </a:spcBef>
              <a:spcAft>
                <a:spcPts val="600"/>
              </a:spcAft>
              <a:buNone/>
            </a:pPr>
            <a:r>
              <a:rPr lang="de-DE" sz="900" dirty="0" err="1">
                <a:solidFill>
                  <a:srgbClr val="5B6B6A"/>
                </a:solidFill>
                <a:latin typeface="Calibri" charset="0"/>
              </a:rPr>
              <a:t>NHS</a:t>
            </a:r>
            <a:r>
              <a:rPr lang="de-DE" sz="900" dirty="0">
                <a:solidFill>
                  <a:srgbClr val="5B6B6A"/>
                </a:solidFill>
                <a:latin typeface="Calibri" charset="0"/>
              </a:rPr>
              <a:t> </a:t>
            </a:r>
            <a:r>
              <a:rPr lang="de-DE" sz="900" dirty="0" err="1">
                <a:solidFill>
                  <a:srgbClr val="5B6B6A"/>
                </a:solidFill>
                <a:latin typeface="Calibri" charset="0"/>
              </a:rPr>
              <a:t>Schotland</a:t>
            </a:r>
            <a:r>
              <a:rPr lang="de-DE" sz="900" dirty="0">
                <a:solidFill>
                  <a:srgbClr val="5B6B6A"/>
                </a:solidFill>
                <a:latin typeface="Calibri" charset="0"/>
              </a:rPr>
              <a:t> (o.J.): </a:t>
            </a:r>
            <a:r>
              <a:rPr lang="de-DE" sz="900" dirty="0" err="1">
                <a:solidFill>
                  <a:srgbClr val="5B6B6A"/>
                </a:solidFill>
                <a:latin typeface="Calibri" charset="0"/>
              </a:rPr>
              <a:t>Chunk</a:t>
            </a:r>
            <a:r>
              <a:rPr lang="de-DE" sz="900" dirty="0">
                <a:solidFill>
                  <a:srgbClr val="5B6B6A"/>
                </a:solidFill>
                <a:latin typeface="Calibri" charset="0"/>
              </a:rPr>
              <a:t> </a:t>
            </a:r>
            <a:r>
              <a:rPr lang="de-DE" sz="900" dirty="0" err="1">
                <a:solidFill>
                  <a:srgbClr val="5B6B6A"/>
                </a:solidFill>
                <a:latin typeface="Calibri" charset="0"/>
              </a:rPr>
              <a:t>and</a:t>
            </a:r>
            <a:r>
              <a:rPr lang="de-DE" sz="900" dirty="0">
                <a:solidFill>
                  <a:srgbClr val="5B6B6A"/>
                </a:solidFill>
                <a:latin typeface="Calibri" charset="0"/>
              </a:rPr>
              <a:t> </a:t>
            </a:r>
            <a:r>
              <a:rPr lang="de-DE" sz="900" dirty="0" smtClean="0">
                <a:solidFill>
                  <a:srgbClr val="5B6B6A"/>
                </a:solidFill>
                <a:latin typeface="Calibri" charset="0"/>
              </a:rPr>
              <a:t>Check</a:t>
            </a:r>
            <a:r>
              <a:rPr lang="de-DE" sz="900" dirty="0">
                <a:solidFill>
                  <a:srgbClr val="5B6B6A"/>
                </a:solidFill>
                <a:latin typeface="Calibri" charset="0"/>
              </a:rPr>
              <a:t>. Online verfügbar unter: http://</a:t>
            </a:r>
            <a:r>
              <a:rPr lang="de-DE" sz="900" dirty="0" err="1">
                <a:solidFill>
                  <a:srgbClr val="5B6B6A"/>
                </a:solidFill>
                <a:latin typeface="Calibri" charset="0"/>
              </a:rPr>
              <a:t>www.healthliteracyplace.scot.nhs.uk</a:t>
            </a:r>
            <a:r>
              <a:rPr lang="de-DE" sz="900" dirty="0">
                <a:solidFill>
                  <a:srgbClr val="5B6B6A"/>
                </a:solidFill>
                <a:latin typeface="Calibri" charset="0"/>
              </a:rPr>
              <a:t>/</a:t>
            </a:r>
            <a:r>
              <a:rPr lang="de-DE" sz="900" dirty="0" err="1">
                <a:solidFill>
                  <a:srgbClr val="5B6B6A"/>
                </a:solidFill>
                <a:latin typeface="Calibri" charset="0"/>
              </a:rPr>
              <a:t>tools-and-techniques</a:t>
            </a:r>
            <a:r>
              <a:rPr lang="de-DE" sz="900" dirty="0">
                <a:solidFill>
                  <a:srgbClr val="5B6B6A"/>
                </a:solidFill>
                <a:latin typeface="Calibri" charset="0"/>
              </a:rPr>
              <a:t>/</a:t>
            </a:r>
            <a:r>
              <a:rPr lang="de-DE" sz="900" dirty="0" err="1">
                <a:solidFill>
                  <a:srgbClr val="5B6B6A"/>
                </a:solidFill>
                <a:latin typeface="Calibri" charset="0"/>
              </a:rPr>
              <a:t>techniques</a:t>
            </a:r>
            <a:r>
              <a:rPr lang="de-DE" sz="900" dirty="0">
                <a:solidFill>
                  <a:srgbClr val="5B6B6A"/>
                </a:solidFill>
                <a:latin typeface="Calibri" charset="0"/>
              </a:rPr>
              <a:t>/</a:t>
            </a:r>
            <a:r>
              <a:rPr lang="de-DE" sz="900" dirty="0" err="1">
                <a:solidFill>
                  <a:srgbClr val="5B6B6A"/>
                </a:solidFill>
                <a:latin typeface="Calibri" charset="0"/>
              </a:rPr>
              <a:t>chunk</a:t>
            </a:r>
            <a:r>
              <a:rPr lang="de-DE" sz="900" dirty="0">
                <a:solidFill>
                  <a:srgbClr val="5B6B6A"/>
                </a:solidFill>
                <a:latin typeface="Calibri" charset="0"/>
              </a:rPr>
              <a:t>-</a:t>
            </a:r>
            <a:r>
              <a:rPr lang="de-DE" sz="900" dirty="0" err="1">
                <a:solidFill>
                  <a:srgbClr val="5B6B6A"/>
                </a:solidFill>
                <a:latin typeface="Calibri" charset="0"/>
              </a:rPr>
              <a:t>and</a:t>
            </a:r>
            <a:r>
              <a:rPr lang="de-DE" sz="900" dirty="0">
                <a:solidFill>
                  <a:srgbClr val="5B6B6A"/>
                </a:solidFill>
                <a:latin typeface="Calibri" charset="0"/>
              </a:rPr>
              <a:t>-check</a:t>
            </a:r>
            <a:r>
              <a:rPr lang="de-DE" sz="900" dirty="0" smtClean="0">
                <a:solidFill>
                  <a:srgbClr val="5B6B6A"/>
                </a:solidFill>
                <a:latin typeface="Calibri" charset="0"/>
              </a:rPr>
              <a:t>/ </a:t>
            </a:r>
            <a:r>
              <a:rPr lang="de-DE" sz="900" dirty="0">
                <a:solidFill>
                  <a:srgbClr val="5B6B6A"/>
                </a:solidFill>
                <a:latin typeface="Calibri" charset="0"/>
              </a:rPr>
              <a:t>(abgerufen am: </a:t>
            </a:r>
            <a:r>
              <a:rPr lang="de-DE" sz="900" dirty="0" smtClean="0">
                <a:solidFill>
                  <a:srgbClr val="5B6B6A"/>
                </a:solidFill>
                <a:latin typeface="Calibri" charset="0"/>
              </a:rPr>
              <a:t>30.06.2023).</a:t>
            </a:r>
            <a:endParaRPr lang="de-DE" sz="900" dirty="0">
              <a:solidFill>
                <a:srgbClr val="5B6B6A"/>
              </a:solidFill>
              <a:latin typeface="Calibri" charset="0"/>
            </a:endParaRPr>
          </a:p>
          <a:p>
            <a:pPr marL="357188" indent="-357188">
              <a:spcBef>
                <a:spcPts val="0"/>
              </a:spcBef>
              <a:spcAft>
                <a:spcPts val="600"/>
              </a:spcAft>
              <a:buNone/>
            </a:pPr>
            <a:r>
              <a:rPr lang="en-US" sz="900" dirty="0">
                <a:solidFill>
                  <a:srgbClr val="5B6B6A"/>
                </a:solidFill>
                <a:latin typeface="Calibri" charset="0"/>
              </a:rPr>
              <a:t>Osborne, H. (2013): Health </a:t>
            </a:r>
            <a:r>
              <a:rPr lang="en-US" sz="900" dirty="0" smtClean="0">
                <a:solidFill>
                  <a:srgbClr val="5B6B6A"/>
                </a:solidFill>
                <a:latin typeface="Calibri" charset="0"/>
              </a:rPr>
              <a:t>Literacy </a:t>
            </a:r>
            <a:r>
              <a:rPr lang="en-US" sz="900" dirty="0">
                <a:solidFill>
                  <a:srgbClr val="5B6B6A"/>
                </a:solidFill>
                <a:latin typeface="Calibri" charset="0"/>
              </a:rPr>
              <a:t>from A to Z: Practical Ways to Communicate Your Health Message. Jones &amp; Bartlett Learning, Burlington.</a:t>
            </a:r>
          </a:p>
          <a:p>
            <a:pPr marL="357188" indent="-357188">
              <a:spcBef>
                <a:spcPts val="0"/>
              </a:spcBef>
              <a:spcAft>
                <a:spcPts val="600"/>
              </a:spcAft>
              <a:buNone/>
            </a:pPr>
            <a:r>
              <a:rPr lang="de-DE" sz="900" dirty="0" err="1">
                <a:solidFill>
                  <a:srgbClr val="5B6B6A"/>
                </a:solidFill>
                <a:latin typeface="Calibri" charset="0"/>
              </a:rPr>
              <a:t>ÖPGK</a:t>
            </a:r>
            <a:r>
              <a:rPr lang="de-DE" sz="900" dirty="0">
                <a:solidFill>
                  <a:srgbClr val="5B6B6A"/>
                </a:solidFill>
                <a:latin typeface="Calibri" charset="0"/>
              </a:rPr>
              <a:t> (2022): Rahmenbedingungen in Organisationen &amp; Settings. </a:t>
            </a:r>
            <a:r>
              <a:rPr lang="de-DE" sz="900" dirty="0" smtClean="0">
                <a:solidFill>
                  <a:srgbClr val="5B6B6A"/>
                </a:solidFill>
                <a:latin typeface="Calibri" charset="0"/>
              </a:rPr>
              <a:t>Online verfügbar unter: </a:t>
            </a:r>
            <a:r>
              <a:rPr lang="de-DE" sz="900" dirty="0">
                <a:solidFill>
                  <a:srgbClr val="5B6B6A"/>
                </a:solidFill>
                <a:latin typeface="Calibri" charset="0"/>
              </a:rPr>
              <a:t>https://</a:t>
            </a:r>
            <a:r>
              <a:rPr lang="de-DE" sz="900" dirty="0" err="1">
                <a:solidFill>
                  <a:srgbClr val="5B6B6A"/>
                </a:solidFill>
                <a:latin typeface="Calibri" charset="0"/>
              </a:rPr>
              <a:t>oepgk.at</a:t>
            </a:r>
            <a:r>
              <a:rPr lang="de-DE" sz="900" dirty="0">
                <a:solidFill>
                  <a:srgbClr val="5B6B6A"/>
                </a:solidFill>
                <a:latin typeface="Calibri" charset="0"/>
              </a:rPr>
              <a:t>/rahmenbedingungen-in-organisationen-und-settings/ </a:t>
            </a:r>
            <a:r>
              <a:rPr lang="de-DE" sz="900" dirty="0" smtClean="0">
                <a:solidFill>
                  <a:srgbClr val="5B6B6A"/>
                </a:solidFill>
                <a:latin typeface="Calibri" charset="0"/>
              </a:rPr>
              <a:t>(abgerufen am: 30.06.2023).</a:t>
            </a:r>
            <a:endParaRPr lang="de-DE" sz="900" dirty="0">
              <a:solidFill>
                <a:srgbClr val="5B6B6A"/>
              </a:solidFill>
              <a:latin typeface="Calibri" charset="0"/>
            </a:endParaRPr>
          </a:p>
          <a:p>
            <a:pPr marL="357188" indent="-357188">
              <a:spcBef>
                <a:spcPts val="0"/>
              </a:spcBef>
              <a:spcAft>
                <a:spcPts val="600"/>
              </a:spcAft>
              <a:buNone/>
            </a:pPr>
            <a:r>
              <a:rPr lang="de-DE" sz="900" dirty="0" err="1">
                <a:solidFill>
                  <a:srgbClr val="5B6B6A"/>
                </a:solidFill>
                <a:latin typeface="Calibri" charset="0"/>
              </a:rPr>
              <a:t>ÖPGK</a:t>
            </a:r>
            <a:r>
              <a:rPr lang="de-DE" sz="900" dirty="0">
                <a:solidFill>
                  <a:srgbClr val="5B6B6A"/>
                </a:solidFill>
                <a:latin typeface="Calibri" charset="0"/>
              </a:rPr>
              <a:t> (2021): Kommunikationstraining für Gesundheitsberufe im Krankenhaus. </a:t>
            </a:r>
            <a:r>
              <a:rPr lang="de-DE" sz="900" dirty="0" smtClean="0">
                <a:solidFill>
                  <a:srgbClr val="5B6B6A"/>
                </a:solidFill>
                <a:latin typeface="Calibri" charset="0"/>
              </a:rPr>
              <a:t>Online verfügbar unter</a:t>
            </a:r>
            <a:r>
              <a:rPr lang="de-DE" sz="900" dirty="0">
                <a:solidFill>
                  <a:srgbClr val="5B6B6A"/>
                </a:solidFill>
                <a:latin typeface="Calibri" charset="0"/>
              </a:rPr>
              <a:t>: https://</a:t>
            </a:r>
            <a:r>
              <a:rPr lang="de-DE" sz="900" dirty="0" err="1">
                <a:solidFill>
                  <a:srgbClr val="5B6B6A"/>
                </a:solidFill>
                <a:latin typeface="Calibri" charset="0"/>
              </a:rPr>
              <a:t>oepgk.at</a:t>
            </a:r>
            <a:r>
              <a:rPr lang="de-DE" sz="900" dirty="0">
                <a:solidFill>
                  <a:srgbClr val="5B6B6A"/>
                </a:solidFill>
                <a:latin typeface="Calibri" charset="0"/>
              </a:rPr>
              <a:t>/</a:t>
            </a:r>
            <a:r>
              <a:rPr lang="de-DE" sz="900" dirty="0" err="1">
                <a:solidFill>
                  <a:srgbClr val="5B6B6A"/>
                </a:solidFill>
                <a:latin typeface="Calibri" charset="0"/>
              </a:rPr>
              <a:t>wp</a:t>
            </a:r>
            <a:r>
              <a:rPr lang="de-DE" sz="900" dirty="0">
                <a:solidFill>
                  <a:srgbClr val="5B6B6A"/>
                </a:solidFill>
                <a:latin typeface="Calibri" charset="0"/>
              </a:rPr>
              <a:t>-content/</a:t>
            </a:r>
            <a:r>
              <a:rPr lang="de-DE" sz="900" dirty="0" err="1">
                <a:solidFill>
                  <a:srgbClr val="5B6B6A"/>
                </a:solidFill>
                <a:latin typeface="Calibri" charset="0"/>
              </a:rPr>
              <a:t>uploads</a:t>
            </a:r>
            <a:r>
              <a:rPr lang="de-DE" sz="900" dirty="0">
                <a:solidFill>
                  <a:srgbClr val="5B6B6A"/>
                </a:solidFill>
                <a:latin typeface="Calibri" charset="0"/>
              </a:rPr>
              <a:t>/2023/01/</a:t>
            </a:r>
            <a:r>
              <a:rPr lang="de-DE" sz="900" dirty="0" err="1">
                <a:solidFill>
                  <a:srgbClr val="5B6B6A"/>
                </a:solidFill>
                <a:latin typeface="Calibri" charset="0"/>
              </a:rPr>
              <a:t>folder</a:t>
            </a:r>
            <a:r>
              <a:rPr lang="de-DE" sz="900" dirty="0">
                <a:solidFill>
                  <a:srgbClr val="5B6B6A"/>
                </a:solidFill>
                <a:latin typeface="Calibri" charset="0"/>
              </a:rPr>
              <a:t>-krankenhaus-</a:t>
            </a:r>
            <a:r>
              <a:rPr lang="de-DE" sz="900" dirty="0" err="1">
                <a:solidFill>
                  <a:srgbClr val="5B6B6A"/>
                </a:solidFill>
                <a:latin typeface="Calibri" charset="0"/>
              </a:rPr>
              <a:t>2022.pdf</a:t>
            </a:r>
            <a:r>
              <a:rPr lang="de-DE" sz="900" dirty="0">
                <a:solidFill>
                  <a:srgbClr val="5B6B6A"/>
                </a:solidFill>
                <a:latin typeface="Calibri" charset="0"/>
              </a:rPr>
              <a:t> </a:t>
            </a:r>
            <a:r>
              <a:rPr lang="de-DE" sz="900" dirty="0" smtClean="0">
                <a:solidFill>
                  <a:srgbClr val="5B6B6A"/>
                </a:solidFill>
                <a:latin typeface="Calibri" charset="0"/>
              </a:rPr>
              <a:t>(abgerufen am: 30.06.2023).</a:t>
            </a:r>
            <a:endParaRPr lang="en-US" sz="900" dirty="0">
              <a:solidFill>
                <a:srgbClr val="5B6B6A"/>
              </a:solidFill>
              <a:latin typeface="Calibri" charset="0"/>
            </a:endParaRPr>
          </a:p>
          <a:p>
            <a:pPr marL="357188" indent="-357188">
              <a:spcBef>
                <a:spcPts val="0"/>
              </a:spcBef>
              <a:spcAft>
                <a:spcPts val="600"/>
              </a:spcAft>
              <a:buNone/>
            </a:pPr>
            <a:r>
              <a:rPr lang="en-US" sz="900" dirty="0" smtClean="0">
                <a:solidFill>
                  <a:srgbClr val="5B6B6A"/>
                </a:solidFill>
                <a:latin typeface="Calibri" charset="0"/>
              </a:rPr>
              <a:t>Palumbo</a:t>
            </a:r>
            <a:r>
              <a:rPr lang="en-US" sz="900" dirty="0">
                <a:solidFill>
                  <a:srgbClr val="5B6B6A"/>
                </a:solidFill>
                <a:latin typeface="Calibri" charset="0"/>
              </a:rPr>
              <a:t>, R. (2021): Leveraging Organizational Health Literacy to </a:t>
            </a:r>
            <a:r>
              <a:rPr lang="en-US" sz="900" dirty="0" smtClean="0">
                <a:solidFill>
                  <a:srgbClr val="5B6B6A"/>
                </a:solidFill>
                <a:latin typeface="Calibri" charset="0"/>
              </a:rPr>
              <a:t>Enhance Health Promotion </a:t>
            </a:r>
            <a:r>
              <a:rPr lang="en-US" sz="900" dirty="0">
                <a:solidFill>
                  <a:srgbClr val="5B6B6A"/>
                </a:solidFill>
                <a:latin typeface="Calibri" charset="0"/>
              </a:rPr>
              <a:t>and </a:t>
            </a:r>
            <a:r>
              <a:rPr lang="en-US" sz="900" dirty="0" smtClean="0">
                <a:solidFill>
                  <a:srgbClr val="5B6B6A"/>
                </a:solidFill>
                <a:latin typeface="Calibri" charset="0"/>
              </a:rPr>
              <a:t>Risk </a:t>
            </a:r>
            <a:r>
              <a:rPr lang="en-US" sz="900" dirty="0">
                <a:solidFill>
                  <a:srgbClr val="5B6B6A"/>
                </a:solidFill>
                <a:latin typeface="Calibri" charset="0"/>
              </a:rPr>
              <a:t>P</a:t>
            </a:r>
            <a:r>
              <a:rPr lang="en-US" sz="900" dirty="0" smtClean="0">
                <a:solidFill>
                  <a:srgbClr val="5B6B6A"/>
                </a:solidFill>
                <a:latin typeface="Calibri" charset="0"/>
              </a:rPr>
              <a:t>revention</a:t>
            </a:r>
            <a:r>
              <a:rPr lang="en-US" sz="900" dirty="0">
                <a:solidFill>
                  <a:srgbClr val="5B6B6A"/>
                </a:solidFill>
                <a:latin typeface="Calibri" charset="0"/>
              </a:rPr>
              <a:t>. </a:t>
            </a:r>
            <a:r>
              <a:rPr lang="en-US" sz="900" dirty="0" smtClean="0">
                <a:solidFill>
                  <a:srgbClr val="5B6B6A"/>
                </a:solidFill>
                <a:latin typeface="Calibri" charset="0"/>
              </a:rPr>
              <a:t>The </a:t>
            </a:r>
            <a:r>
              <a:rPr lang="en-US" sz="900" dirty="0">
                <a:solidFill>
                  <a:srgbClr val="5B6B6A"/>
                </a:solidFill>
                <a:latin typeface="Calibri" charset="0"/>
              </a:rPr>
              <a:t>Yale Journal of Biology and Medicine 94 (1): 115-128. </a:t>
            </a:r>
            <a:r>
              <a:rPr lang="en-US" sz="900" dirty="0" smtClean="0">
                <a:solidFill>
                  <a:srgbClr val="5B6B6A"/>
                </a:solidFill>
                <a:latin typeface="Calibri" charset="0"/>
              </a:rPr>
              <a:t>Online </a:t>
            </a:r>
            <a:r>
              <a:rPr lang="en-US" sz="900" dirty="0" err="1" smtClean="0">
                <a:solidFill>
                  <a:srgbClr val="5B6B6A"/>
                </a:solidFill>
                <a:latin typeface="Calibri" charset="0"/>
              </a:rPr>
              <a:t>verfügbar</a:t>
            </a:r>
            <a:r>
              <a:rPr lang="en-US" sz="900" dirty="0" smtClean="0">
                <a:solidFill>
                  <a:srgbClr val="5B6B6A"/>
                </a:solidFill>
                <a:latin typeface="Calibri" charset="0"/>
              </a:rPr>
              <a:t> </a:t>
            </a:r>
            <a:r>
              <a:rPr lang="en-US" sz="900" dirty="0" err="1" smtClean="0">
                <a:solidFill>
                  <a:srgbClr val="5B6B6A"/>
                </a:solidFill>
                <a:latin typeface="Calibri" charset="0"/>
              </a:rPr>
              <a:t>unter</a:t>
            </a:r>
            <a:r>
              <a:rPr lang="en-US" sz="900" dirty="0" smtClean="0">
                <a:solidFill>
                  <a:srgbClr val="5B6B6A"/>
                </a:solidFill>
                <a:latin typeface="Calibri" charset="0"/>
              </a:rPr>
              <a:t>: </a:t>
            </a:r>
            <a:r>
              <a:rPr lang="en-US" sz="900" dirty="0">
                <a:solidFill>
                  <a:srgbClr val="5B6B6A"/>
                </a:solidFill>
                <a:latin typeface="Calibri" charset="0"/>
              </a:rPr>
              <a:t>https://</a:t>
            </a:r>
            <a:r>
              <a:rPr lang="en-US" sz="900" dirty="0" err="1">
                <a:solidFill>
                  <a:srgbClr val="5B6B6A"/>
                </a:solidFill>
                <a:latin typeface="Calibri" charset="0"/>
              </a:rPr>
              <a:t>europepmc.org</a:t>
            </a:r>
            <a:r>
              <a:rPr lang="en-US" sz="900" dirty="0">
                <a:solidFill>
                  <a:srgbClr val="5B6B6A"/>
                </a:solidFill>
                <a:latin typeface="Calibri" charset="0"/>
              </a:rPr>
              <a:t>/article/PMC/</a:t>
            </a:r>
            <a:r>
              <a:rPr lang="en-US" sz="900" dirty="0" err="1">
                <a:solidFill>
                  <a:srgbClr val="5B6B6A"/>
                </a:solidFill>
                <a:latin typeface="Calibri" charset="0"/>
              </a:rPr>
              <a:t>PMC7995945</a:t>
            </a:r>
            <a:r>
              <a:rPr lang="en-US" sz="900" dirty="0">
                <a:solidFill>
                  <a:srgbClr val="5B6B6A"/>
                </a:solidFill>
                <a:latin typeface="Calibri" charset="0"/>
              </a:rPr>
              <a:t> </a:t>
            </a:r>
            <a:r>
              <a:rPr lang="en-US" sz="900" dirty="0" smtClean="0">
                <a:solidFill>
                  <a:srgbClr val="5B6B6A"/>
                </a:solidFill>
                <a:latin typeface="Calibri" charset="0"/>
              </a:rPr>
              <a:t>(</a:t>
            </a:r>
            <a:r>
              <a:rPr lang="en-US" sz="900" dirty="0" err="1" smtClean="0">
                <a:solidFill>
                  <a:srgbClr val="5B6B6A"/>
                </a:solidFill>
                <a:latin typeface="Calibri" charset="0"/>
              </a:rPr>
              <a:t>abgerufen</a:t>
            </a:r>
            <a:r>
              <a:rPr lang="en-US" sz="900" dirty="0" smtClean="0">
                <a:solidFill>
                  <a:srgbClr val="5B6B6A"/>
                </a:solidFill>
                <a:latin typeface="Calibri" charset="0"/>
              </a:rPr>
              <a:t> am: 30.06.2023).</a:t>
            </a:r>
          </a:p>
          <a:p>
            <a:pPr marL="357188" indent="-357188">
              <a:spcBef>
                <a:spcPts val="0"/>
              </a:spcBef>
              <a:spcAft>
                <a:spcPts val="600"/>
              </a:spcAft>
              <a:buNone/>
            </a:pPr>
            <a:r>
              <a:rPr lang="de-DE" sz="900" dirty="0" smtClean="0">
                <a:solidFill>
                  <a:srgbClr val="5B6B6A"/>
                </a:solidFill>
                <a:latin typeface="Calibri" charset="0"/>
              </a:rPr>
              <a:t>Schaeffer</a:t>
            </a:r>
            <a:r>
              <a:rPr lang="de-DE" sz="900" dirty="0">
                <a:solidFill>
                  <a:srgbClr val="5B6B6A"/>
                </a:solidFill>
                <a:latin typeface="Calibri" charset="0"/>
              </a:rPr>
              <a:t>, D., Hurrelmann, K., Bauer, </a:t>
            </a:r>
            <a:r>
              <a:rPr lang="de-DE" sz="900" dirty="0" smtClean="0">
                <a:solidFill>
                  <a:srgbClr val="5B6B6A"/>
                </a:solidFill>
                <a:latin typeface="Calibri" charset="0"/>
              </a:rPr>
              <a:t>U., </a:t>
            </a:r>
            <a:r>
              <a:rPr lang="de-DE" sz="900" dirty="0" err="1" smtClean="0">
                <a:solidFill>
                  <a:srgbClr val="5B6B6A"/>
                </a:solidFill>
                <a:latin typeface="Calibri" charset="0"/>
              </a:rPr>
              <a:t>Kolpatzik</a:t>
            </a:r>
            <a:r>
              <a:rPr lang="de-DE" sz="900" dirty="0">
                <a:solidFill>
                  <a:srgbClr val="5B6B6A"/>
                </a:solidFill>
                <a:latin typeface="Calibri" charset="0"/>
              </a:rPr>
              <a:t>, K. </a:t>
            </a:r>
            <a:r>
              <a:rPr lang="de-DE" sz="900" dirty="0" smtClean="0">
                <a:solidFill>
                  <a:srgbClr val="5B6B6A"/>
                </a:solidFill>
                <a:latin typeface="Calibri" charset="0"/>
              </a:rPr>
              <a:t>(2018): </a:t>
            </a:r>
            <a:r>
              <a:rPr lang="de-DE" sz="900" dirty="0">
                <a:solidFill>
                  <a:srgbClr val="5B6B6A"/>
                </a:solidFill>
                <a:latin typeface="Calibri" charset="0"/>
              </a:rPr>
              <a:t>Kurzfassung Nationaler Aktionsplan Gesundheitskompetenz. Die Gesundheitskompetenz in Deutschland </a:t>
            </a:r>
            <a:r>
              <a:rPr lang="de-DE" sz="900" dirty="0" smtClean="0">
                <a:solidFill>
                  <a:srgbClr val="5B6B6A"/>
                </a:solidFill>
                <a:latin typeface="Calibri" charset="0"/>
              </a:rPr>
              <a:t>stärken. Online </a:t>
            </a:r>
            <a:r>
              <a:rPr lang="de-DE" sz="900" dirty="0">
                <a:solidFill>
                  <a:srgbClr val="5B6B6A"/>
                </a:solidFill>
                <a:latin typeface="Calibri" charset="0"/>
              </a:rPr>
              <a:t>verfügbar unter: https://</a:t>
            </a:r>
            <a:r>
              <a:rPr lang="de-DE" sz="900" dirty="0" err="1" smtClean="0">
                <a:solidFill>
                  <a:srgbClr val="5B6B6A"/>
                </a:solidFill>
                <a:latin typeface="Calibri" charset="0"/>
              </a:rPr>
              <a:t>www.nap-gesundheitskompetenz.de</a:t>
            </a:r>
            <a:r>
              <a:rPr lang="de-DE" sz="900" dirty="0" smtClean="0">
                <a:solidFill>
                  <a:srgbClr val="5B6B6A"/>
                </a:solidFill>
                <a:latin typeface="Calibri" charset="0"/>
              </a:rPr>
              <a:t>/</a:t>
            </a:r>
            <a:r>
              <a:rPr lang="de-DE" sz="900" dirty="0" err="1" smtClean="0">
                <a:solidFill>
                  <a:srgbClr val="5B6B6A"/>
                </a:solidFill>
                <a:latin typeface="Calibri" charset="0"/>
              </a:rPr>
              <a:t>app</a:t>
            </a:r>
            <a:r>
              <a:rPr lang="de-DE" sz="900" dirty="0" smtClean="0">
                <a:solidFill>
                  <a:srgbClr val="5B6B6A"/>
                </a:solidFill>
                <a:latin typeface="Calibri" charset="0"/>
              </a:rPr>
              <a:t>/</a:t>
            </a:r>
            <a:r>
              <a:rPr lang="de-DE" sz="900" dirty="0" err="1" smtClean="0">
                <a:solidFill>
                  <a:srgbClr val="5B6B6A"/>
                </a:solidFill>
                <a:latin typeface="Calibri" charset="0"/>
              </a:rPr>
              <a:t>download</a:t>
            </a:r>
            <a:r>
              <a:rPr lang="de-DE" sz="900" dirty="0" smtClean="0">
                <a:solidFill>
                  <a:srgbClr val="5B6B6A"/>
                </a:solidFill>
                <a:latin typeface="Calibri" charset="0"/>
              </a:rPr>
              <a:t>/7850668963/</a:t>
            </a:r>
            <a:r>
              <a:rPr lang="de-DE" sz="900" dirty="0" err="1" smtClean="0">
                <a:solidFill>
                  <a:srgbClr val="5B6B6A"/>
                </a:solidFill>
                <a:latin typeface="Calibri" charset="0"/>
              </a:rPr>
              <a:t>Nationaler%20Aktiosplan%20Kurzfassung.pdf?t</a:t>
            </a:r>
            <a:r>
              <a:rPr lang="de-DE" sz="900" dirty="0" smtClean="0">
                <a:solidFill>
                  <a:srgbClr val="5B6B6A"/>
                </a:solidFill>
                <a:latin typeface="Calibri" charset="0"/>
              </a:rPr>
              <a:t>=1581072866 (abgerufen am: 30.06.2023). </a:t>
            </a:r>
            <a:endParaRPr lang="en-US" sz="900" dirty="0">
              <a:solidFill>
                <a:srgbClr val="5B6B6A"/>
              </a:solidFill>
              <a:latin typeface="Calibri" charset="0"/>
            </a:endParaRPr>
          </a:p>
          <a:p>
            <a:pPr marL="357188" indent="-357188">
              <a:spcBef>
                <a:spcPts val="0"/>
              </a:spcBef>
              <a:spcAft>
                <a:spcPts val="600"/>
              </a:spcAft>
              <a:buNone/>
            </a:pPr>
            <a:r>
              <a:rPr lang="de-DE" sz="900" dirty="0">
                <a:solidFill>
                  <a:srgbClr val="5B6B6A"/>
                </a:solidFill>
                <a:latin typeface="Calibri" charset="0"/>
              </a:rPr>
              <a:t>Schweizerische Akademie der medizinischen Wissenschaften (2013): Kommunikation im medizinischen Alltag. Ein Leitfaden für die Praxis. Basel: </a:t>
            </a:r>
            <a:r>
              <a:rPr lang="de-DE" sz="900" dirty="0" err="1">
                <a:solidFill>
                  <a:srgbClr val="5B6B6A"/>
                </a:solidFill>
                <a:latin typeface="Calibri" charset="0"/>
              </a:rPr>
              <a:t>SAMW</a:t>
            </a:r>
            <a:r>
              <a:rPr lang="de-DE" sz="900" dirty="0" smtClean="0">
                <a:solidFill>
                  <a:srgbClr val="5B6B6A"/>
                </a:solidFill>
                <a:latin typeface="Calibri" charset="0"/>
              </a:rPr>
              <a:t>. Online verfügbar unter</a:t>
            </a:r>
            <a:r>
              <a:rPr lang="de-DE" sz="900" dirty="0">
                <a:solidFill>
                  <a:srgbClr val="5B6B6A"/>
                </a:solidFill>
                <a:latin typeface="Calibri" charset="0"/>
              </a:rPr>
              <a:t>: https://</a:t>
            </a:r>
            <a:r>
              <a:rPr lang="de-DE" sz="900" dirty="0" err="1" smtClean="0">
                <a:solidFill>
                  <a:srgbClr val="5B6B6A"/>
                </a:solidFill>
                <a:latin typeface="Calibri" charset="0"/>
              </a:rPr>
              <a:t>tinyurl.com</a:t>
            </a:r>
            <a:r>
              <a:rPr lang="de-DE" sz="900" dirty="0" smtClean="0">
                <a:solidFill>
                  <a:srgbClr val="5B6B6A"/>
                </a:solidFill>
                <a:latin typeface="Calibri" charset="0"/>
              </a:rPr>
              <a:t>/</a:t>
            </a:r>
            <a:r>
              <a:rPr lang="de-DE" sz="900" dirty="0" err="1" smtClean="0">
                <a:solidFill>
                  <a:srgbClr val="5B6B6A"/>
                </a:solidFill>
                <a:latin typeface="Calibri" charset="0"/>
              </a:rPr>
              <a:t>2huy794e</a:t>
            </a:r>
            <a:r>
              <a:rPr lang="de-DE" sz="900" dirty="0" smtClean="0">
                <a:solidFill>
                  <a:srgbClr val="5B6B6A"/>
                </a:solidFill>
                <a:latin typeface="Calibri" charset="0"/>
              </a:rPr>
              <a:t> (abgerufen am: 30.06.2023). </a:t>
            </a:r>
            <a:endParaRPr lang="de-DE" sz="900" dirty="0">
              <a:solidFill>
                <a:srgbClr val="5B6B6A"/>
              </a:solidFill>
              <a:latin typeface="Calibri" charset="0"/>
            </a:endParaRPr>
          </a:p>
          <a:p>
            <a:pPr marL="357188" indent="-357188">
              <a:spcBef>
                <a:spcPts val="0"/>
              </a:spcBef>
              <a:spcAft>
                <a:spcPts val="600"/>
              </a:spcAft>
              <a:buNone/>
            </a:pPr>
            <a:r>
              <a:rPr lang="en-US" sz="900" dirty="0" err="1">
                <a:solidFill>
                  <a:srgbClr val="5B6B6A"/>
                </a:solidFill>
                <a:latin typeface="Calibri" charset="0"/>
              </a:rPr>
              <a:t>Sørensen</a:t>
            </a:r>
            <a:r>
              <a:rPr lang="en-US" sz="900" dirty="0">
                <a:solidFill>
                  <a:srgbClr val="5B6B6A"/>
                </a:solidFill>
                <a:latin typeface="Calibri" charset="0"/>
              </a:rPr>
              <a:t>, K.; van den </a:t>
            </a:r>
            <a:r>
              <a:rPr lang="en-US" sz="900" dirty="0" err="1">
                <a:solidFill>
                  <a:srgbClr val="5B6B6A"/>
                </a:solidFill>
                <a:latin typeface="Calibri" charset="0"/>
              </a:rPr>
              <a:t>Broucke</a:t>
            </a:r>
            <a:r>
              <a:rPr lang="en-US" sz="900" dirty="0">
                <a:solidFill>
                  <a:srgbClr val="5B6B6A"/>
                </a:solidFill>
                <a:latin typeface="Calibri" charset="0"/>
              </a:rPr>
              <a:t>, S.; </a:t>
            </a:r>
            <a:r>
              <a:rPr lang="en-US" sz="900" dirty="0" err="1">
                <a:solidFill>
                  <a:srgbClr val="5B6B6A"/>
                </a:solidFill>
                <a:latin typeface="Calibri" charset="0"/>
              </a:rPr>
              <a:t>Fullam</a:t>
            </a:r>
            <a:r>
              <a:rPr lang="en-US" sz="900" dirty="0">
                <a:solidFill>
                  <a:srgbClr val="5B6B6A"/>
                </a:solidFill>
                <a:latin typeface="Calibri" charset="0"/>
              </a:rPr>
              <a:t>, J. et al. (2012): Health </a:t>
            </a:r>
            <a:r>
              <a:rPr lang="en-US" sz="900" dirty="0" smtClean="0">
                <a:solidFill>
                  <a:srgbClr val="5B6B6A"/>
                </a:solidFill>
                <a:latin typeface="Calibri" charset="0"/>
              </a:rPr>
              <a:t>Literacy </a:t>
            </a:r>
            <a:r>
              <a:rPr lang="en-US" sz="900" dirty="0">
                <a:solidFill>
                  <a:srgbClr val="5B6B6A"/>
                </a:solidFill>
                <a:latin typeface="Calibri" charset="0"/>
              </a:rPr>
              <a:t>and </a:t>
            </a:r>
            <a:r>
              <a:rPr lang="en-US" sz="900" dirty="0" smtClean="0">
                <a:solidFill>
                  <a:srgbClr val="5B6B6A"/>
                </a:solidFill>
                <a:latin typeface="Calibri" charset="0"/>
              </a:rPr>
              <a:t>Public Health</a:t>
            </a:r>
            <a:r>
              <a:rPr lang="en-US" sz="900" dirty="0">
                <a:solidFill>
                  <a:srgbClr val="5B6B6A"/>
                </a:solidFill>
                <a:latin typeface="Calibri" charset="0"/>
              </a:rPr>
              <a:t>: </a:t>
            </a:r>
            <a:r>
              <a:rPr lang="en-US" sz="900" dirty="0" smtClean="0">
                <a:solidFill>
                  <a:srgbClr val="5B6B6A"/>
                </a:solidFill>
                <a:latin typeface="Calibri" charset="0"/>
              </a:rPr>
              <a:t>a </a:t>
            </a:r>
            <a:r>
              <a:rPr lang="en-US" sz="900" dirty="0">
                <a:solidFill>
                  <a:srgbClr val="5B6B6A"/>
                </a:solidFill>
                <a:latin typeface="Calibri" charset="0"/>
              </a:rPr>
              <a:t>S</a:t>
            </a:r>
            <a:r>
              <a:rPr lang="en-US" sz="900" dirty="0" smtClean="0">
                <a:solidFill>
                  <a:srgbClr val="5B6B6A"/>
                </a:solidFill>
                <a:latin typeface="Calibri" charset="0"/>
              </a:rPr>
              <a:t>ystematic Review </a:t>
            </a:r>
            <a:r>
              <a:rPr lang="en-US" sz="900" dirty="0">
                <a:solidFill>
                  <a:srgbClr val="5B6B6A"/>
                </a:solidFill>
                <a:latin typeface="Calibri" charset="0"/>
              </a:rPr>
              <a:t>and </a:t>
            </a:r>
            <a:r>
              <a:rPr lang="en-US" sz="900" dirty="0" smtClean="0">
                <a:solidFill>
                  <a:srgbClr val="5B6B6A"/>
                </a:solidFill>
                <a:latin typeface="Calibri" charset="0"/>
              </a:rPr>
              <a:t>Integration </a:t>
            </a:r>
            <a:r>
              <a:rPr lang="en-US" sz="900" dirty="0">
                <a:solidFill>
                  <a:srgbClr val="5B6B6A"/>
                </a:solidFill>
                <a:latin typeface="Calibri" charset="0"/>
              </a:rPr>
              <a:t>of </a:t>
            </a:r>
            <a:r>
              <a:rPr lang="en-US" sz="900" dirty="0" smtClean="0">
                <a:solidFill>
                  <a:srgbClr val="5B6B6A"/>
                </a:solidFill>
                <a:latin typeface="Calibri" charset="0"/>
              </a:rPr>
              <a:t>Definitions </a:t>
            </a:r>
            <a:r>
              <a:rPr lang="en-US" sz="900" dirty="0">
                <a:solidFill>
                  <a:srgbClr val="5B6B6A"/>
                </a:solidFill>
                <a:latin typeface="Calibri" charset="0"/>
              </a:rPr>
              <a:t>and </a:t>
            </a:r>
            <a:r>
              <a:rPr lang="en-US" sz="900" dirty="0" smtClean="0">
                <a:solidFill>
                  <a:srgbClr val="5B6B6A"/>
                </a:solidFill>
                <a:latin typeface="Calibri" charset="0"/>
              </a:rPr>
              <a:t>Models</a:t>
            </a:r>
            <a:r>
              <a:rPr lang="en-US" sz="900" dirty="0">
                <a:solidFill>
                  <a:srgbClr val="5B6B6A"/>
                </a:solidFill>
                <a:latin typeface="Calibri" charset="0"/>
              </a:rPr>
              <a:t>. BMC Public Health 12</a:t>
            </a:r>
            <a:r>
              <a:rPr lang="en-US" sz="900" dirty="0" smtClean="0">
                <a:solidFill>
                  <a:srgbClr val="5B6B6A"/>
                </a:solidFill>
                <a:latin typeface="Calibri" charset="0"/>
              </a:rPr>
              <a:t>: 80. </a:t>
            </a:r>
            <a:r>
              <a:rPr lang="en-US" sz="900" dirty="0" err="1" smtClean="0">
                <a:solidFill>
                  <a:srgbClr val="5B6B6A"/>
                </a:solidFill>
                <a:latin typeface="Calibri" charset="0"/>
              </a:rPr>
              <a:t>DOI</a:t>
            </a:r>
            <a:r>
              <a:rPr lang="en-US" sz="900" dirty="0" smtClean="0">
                <a:solidFill>
                  <a:srgbClr val="5B6B6A"/>
                </a:solidFill>
                <a:latin typeface="Calibri" charset="0"/>
              </a:rPr>
              <a:t>: 10.1186/1471-2458-12-80. Online </a:t>
            </a:r>
            <a:r>
              <a:rPr lang="en-US" sz="900" dirty="0" err="1" smtClean="0">
                <a:solidFill>
                  <a:srgbClr val="5B6B6A"/>
                </a:solidFill>
                <a:latin typeface="Calibri" charset="0"/>
              </a:rPr>
              <a:t>verfügbar</a:t>
            </a:r>
            <a:r>
              <a:rPr lang="en-US" sz="900" dirty="0" smtClean="0">
                <a:solidFill>
                  <a:srgbClr val="5B6B6A"/>
                </a:solidFill>
                <a:latin typeface="Calibri" charset="0"/>
              </a:rPr>
              <a:t> </a:t>
            </a:r>
            <a:r>
              <a:rPr lang="en-US" sz="900" dirty="0" err="1" smtClean="0">
                <a:solidFill>
                  <a:srgbClr val="5B6B6A"/>
                </a:solidFill>
                <a:latin typeface="Calibri" charset="0"/>
              </a:rPr>
              <a:t>unter</a:t>
            </a:r>
            <a:r>
              <a:rPr lang="en-US" sz="900" dirty="0">
                <a:solidFill>
                  <a:srgbClr val="5B6B6A"/>
                </a:solidFill>
                <a:latin typeface="Calibri" charset="0"/>
              </a:rPr>
              <a:t>: https://</a:t>
            </a:r>
            <a:r>
              <a:rPr lang="en-US" sz="900" dirty="0" err="1" smtClean="0">
                <a:solidFill>
                  <a:srgbClr val="5B6B6A"/>
                </a:solidFill>
                <a:latin typeface="Calibri" charset="0"/>
              </a:rPr>
              <a:t>bmcpublichealth.biomedcentral.com</a:t>
            </a:r>
            <a:r>
              <a:rPr lang="en-US" sz="900" dirty="0" smtClean="0">
                <a:solidFill>
                  <a:srgbClr val="5B6B6A"/>
                </a:solidFill>
                <a:latin typeface="Calibri" charset="0"/>
              </a:rPr>
              <a:t>/counter/pdf/10.1186/1471-2458-12-</a:t>
            </a:r>
            <a:r>
              <a:rPr lang="en-US" sz="900" dirty="0" err="1" smtClean="0">
                <a:solidFill>
                  <a:srgbClr val="5B6B6A"/>
                </a:solidFill>
                <a:latin typeface="Calibri" charset="0"/>
              </a:rPr>
              <a:t>80.pdf</a:t>
            </a:r>
            <a:r>
              <a:rPr lang="en-US" sz="900" dirty="0" smtClean="0">
                <a:solidFill>
                  <a:srgbClr val="5B6B6A"/>
                </a:solidFill>
                <a:latin typeface="Calibri" charset="0"/>
              </a:rPr>
              <a:t> (</a:t>
            </a:r>
            <a:r>
              <a:rPr lang="en-US" sz="900" dirty="0" err="1" smtClean="0">
                <a:solidFill>
                  <a:srgbClr val="5B6B6A"/>
                </a:solidFill>
                <a:latin typeface="Calibri" charset="0"/>
              </a:rPr>
              <a:t>abgerufen</a:t>
            </a:r>
            <a:r>
              <a:rPr lang="en-US" sz="900" dirty="0" smtClean="0">
                <a:solidFill>
                  <a:srgbClr val="5B6B6A"/>
                </a:solidFill>
                <a:latin typeface="Calibri" charset="0"/>
              </a:rPr>
              <a:t> am: 30.06.2023). </a:t>
            </a:r>
            <a:endParaRPr lang="de-DE" sz="900" dirty="0">
              <a:solidFill>
                <a:srgbClr val="5B6B6A"/>
              </a:solidFill>
              <a:latin typeface="Calibri" charset="0"/>
            </a:endParaRPr>
          </a:p>
        </p:txBody>
      </p:sp>
      <p:sp>
        <p:nvSpPr>
          <p:cNvPr id="4" name="Textfeld 3"/>
          <p:cNvSpPr txBox="1"/>
          <p:nvPr/>
        </p:nvSpPr>
        <p:spPr>
          <a:xfrm>
            <a:off x="395287" y="150490"/>
            <a:ext cx="1296393"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dirty="0" smtClean="0">
                <a:solidFill>
                  <a:schemeClr val="bg1"/>
                </a:solidFill>
                <a:latin typeface="+mj-lt"/>
                <a:cs typeface="TheSansOffice"/>
              </a:rPr>
              <a:t>Quellen</a:t>
            </a:r>
            <a:endParaRPr lang="de-DE" sz="2400" spc="110" dirty="0">
              <a:solidFill>
                <a:schemeClr val="bg1"/>
              </a:solidFill>
              <a:latin typeface="+mj-lt"/>
              <a:cs typeface="TheSansOffice"/>
            </a:endParaRPr>
          </a:p>
        </p:txBody>
      </p:sp>
    </p:spTree>
    <p:extLst>
      <p:ext uri="{BB962C8B-B14F-4D97-AF65-F5344CB8AC3E}">
        <p14:creationId xmlns:p14="http://schemas.microsoft.com/office/powerpoint/2010/main" val="10823204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2">
            <a:extLst>
              <a:ext uri="{FF2B5EF4-FFF2-40B4-BE49-F238E27FC236}">
                <a16:creationId xmlns:a16="http://schemas.microsoft.com/office/drawing/2014/main" id="{D0EE704A-A072-48D9-89BB-663020E23C71}"/>
              </a:ext>
            </a:extLst>
          </p:cNvPr>
          <p:cNvSpPr txBox="1">
            <a:spLocks/>
          </p:cNvSpPr>
          <p:nvPr/>
        </p:nvSpPr>
        <p:spPr>
          <a:xfrm>
            <a:off x="395287" y="1132384"/>
            <a:ext cx="8296068" cy="3816424"/>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357188" indent="-357188">
              <a:spcBef>
                <a:spcPts val="0"/>
              </a:spcBef>
              <a:spcAft>
                <a:spcPts val="600"/>
              </a:spcAft>
              <a:buNone/>
            </a:pPr>
            <a:r>
              <a:rPr lang="en-US" sz="900" dirty="0" smtClean="0">
                <a:solidFill>
                  <a:srgbClr val="5B6B6A"/>
                </a:solidFill>
                <a:latin typeface="Calibri" charset="0"/>
              </a:rPr>
              <a:t>Thompson </a:t>
            </a:r>
            <a:r>
              <a:rPr lang="en-US" sz="900" dirty="0">
                <a:solidFill>
                  <a:srgbClr val="5B6B6A"/>
                </a:solidFill>
                <a:latin typeface="Calibri" charset="0"/>
              </a:rPr>
              <a:t>L., McCabe R. (2012): The </a:t>
            </a:r>
            <a:r>
              <a:rPr lang="en-US" sz="900" dirty="0" smtClean="0">
                <a:solidFill>
                  <a:srgbClr val="5B6B6A"/>
                </a:solidFill>
                <a:latin typeface="Calibri" charset="0"/>
              </a:rPr>
              <a:t>Effect </a:t>
            </a:r>
            <a:r>
              <a:rPr lang="en-US" sz="900" dirty="0">
                <a:solidFill>
                  <a:srgbClr val="5B6B6A"/>
                </a:solidFill>
                <a:latin typeface="Calibri" charset="0"/>
              </a:rPr>
              <a:t>of </a:t>
            </a:r>
            <a:r>
              <a:rPr lang="en-US" sz="900" dirty="0" smtClean="0">
                <a:solidFill>
                  <a:srgbClr val="5B6B6A"/>
                </a:solidFill>
                <a:latin typeface="Calibri" charset="0"/>
              </a:rPr>
              <a:t>Clinician-Patient Alliance </a:t>
            </a:r>
            <a:r>
              <a:rPr lang="en-US" sz="900" dirty="0">
                <a:solidFill>
                  <a:srgbClr val="5B6B6A"/>
                </a:solidFill>
                <a:latin typeface="Calibri" charset="0"/>
              </a:rPr>
              <a:t>and </a:t>
            </a:r>
            <a:r>
              <a:rPr lang="en-US" sz="900" dirty="0" smtClean="0">
                <a:solidFill>
                  <a:srgbClr val="5B6B6A"/>
                </a:solidFill>
                <a:latin typeface="Calibri" charset="0"/>
              </a:rPr>
              <a:t>Communication </a:t>
            </a:r>
            <a:r>
              <a:rPr lang="en-US" sz="900" dirty="0">
                <a:solidFill>
                  <a:srgbClr val="5B6B6A"/>
                </a:solidFill>
                <a:latin typeface="Calibri" charset="0"/>
              </a:rPr>
              <a:t>on </a:t>
            </a:r>
            <a:r>
              <a:rPr lang="en-US" sz="900" dirty="0" smtClean="0">
                <a:solidFill>
                  <a:srgbClr val="5B6B6A"/>
                </a:solidFill>
                <a:latin typeface="Calibri" charset="0"/>
              </a:rPr>
              <a:t>Treatment Adherence </a:t>
            </a:r>
            <a:r>
              <a:rPr lang="en-US" sz="900" dirty="0">
                <a:solidFill>
                  <a:srgbClr val="5B6B6A"/>
                </a:solidFill>
                <a:latin typeface="Calibri" charset="0"/>
              </a:rPr>
              <a:t>in </a:t>
            </a:r>
            <a:r>
              <a:rPr lang="en-US" sz="900" dirty="0" smtClean="0">
                <a:solidFill>
                  <a:srgbClr val="5B6B6A"/>
                </a:solidFill>
                <a:latin typeface="Calibri" charset="0"/>
              </a:rPr>
              <a:t>Mental Health Care</a:t>
            </a:r>
            <a:r>
              <a:rPr lang="en-US" sz="900" dirty="0">
                <a:solidFill>
                  <a:srgbClr val="5B6B6A"/>
                </a:solidFill>
                <a:latin typeface="Calibri" charset="0"/>
              </a:rPr>
              <a:t>: a </a:t>
            </a:r>
            <a:r>
              <a:rPr lang="en-US" sz="900" dirty="0" smtClean="0">
                <a:solidFill>
                  <a:srgbClr val="5B6B6A"/>
                </a:solidFill>
                <a:latin typeface="Calibri" charset="0"/>
              </a:rPr>
              <a:t>Systematic Review</a:t>
            </a:r>
            <a:r>
              <a:rPr lang="en-US" sz="900" dirty="0">
                <a:solidFill>
                  <a:srgbClr val="5B6B6A"/>
                </a:solidFill>
                <a:latin typeface="Calibri" charset="0"/>
              </a:rPr>
              <a:t>. BMC </a:t>
            </a:r>
            <a:r>
              <a:rPr lang="en-US" sz="900" dirty="0" smtClean="0">
                <a:solidFill>
                  <a:srgbClr val="5B6B6A"/>
                </a:solidFill>
                <a:latin typeface="Calibri" charset="0"/>
              </a:rPr>
              <a:t>Psychiatry 12: 87</a:t>
            </a:r>
            <a:r>
              <a:rPr lang="en-US" sz="900" dirty="0">
                <a:solidFill>
                  <a:srgbClr val="5B6B6A"/>
                </a:solidFill>
                <a:latin typeface="Calibri" charset="0"/>
              </a:rPr>
              <a:t>. </a:t>
            </a:r>
            <a:r>
              <a:rPr lang="en-US" sz="900" dirty="0" err="1">
                <a:solidFill>
                  <a:srgbClr val="5B6B6A"/>
                </a:solidFill>
                <a:latin typeface="Calibri" charset="0"/>
              </a:rPr>
              <a:t>DOI</a:t>
            </a:r>
            <a:r>
              <a:rPr lang="en-US" sz="900" dirty="0">
                <a:solidFill>
                  <a:srgbClr val="5B6B6A"/>
                </a:solidFill>
                <a:latin typeface="Calibri" charset="0"/>
              </a:rPr>
              <a:t>: </a:t>
            </a:r>
            <a:r>
              <a:rPr lang="de-DE" sz="900" dirty="0">
                <a:solidFill>
                  <a:srgbClr val="5B6B6A"/>
                </a:solidFill>
                <a:latin typeface="Calibri" charset="0"/>
              </a:rPr>
              <a:t>10.1186/1471-</a:t>
            </a:r>
            <a:r>
              <a:rPr lang="de-DE" sz="900" dirty="0" err="1">
                <a:solidFill>
                  <a:srgbClr val="5B6B6A"/>
                </a:solidFill>
                <a:latin typeface="Calibri" charset="0"/>
              </a:rPr>
              <a:t>244X</a:t>
            </a:r>
            <a:r>
              <a:rPr lang="de-DE" sz="900" dirty="0">
                <a:solidFill>
                  <a:srgbClr val="5B6B6A"/>
                </a:solidFill>
                <a:latin typeface="Calibri" charset="0"/>
              </a:rPr>
              <a:t>-12-87. Online verfügbar unter: https://</a:t>
            </a:r>
            <a:r>
              <a:rPr lang="de-DE" sz="900" dirty="0" err="1">
                <a:solidFill>
                  <a:srgbClr val="5B6B6A"/>
                </a:solidFill>
                <a:latin typeface="Calibri" charset="0"/>
              </a:rPr>
              <a:t>bmcpsychiatry.biomedcentral.com</a:t>
            </a:r>
            <a:r>
              <a:rPr lang="de-DE" sz="900" dirty="0">
                <a:solidFill>
                  <a:srgbClr val="5B6B6A"/>
                </a:solidFill>
                <a:latin typeface="Calibri" charset="0"/>
              </a:rPr>
              <a:t>/</a:t>
            </a:r>
            <a:r>
              <a:rPr lang="de-DE" sz="900" dirty="0" err="1">
                <a:solidFill>
                  <a:srgbClr val="5B6B6A"/>
                </a:solidFill>
                <a:latin typeface="Calibri" charset="0"/>
              </a:rPr>
              <a:t>counter</a:t>
            </a:r>
            <a:r>
              <a:rPr lang="de-DE" sz="900" dirty="0">
                <a:solidFill>
                  <a:srgbClr val="5B6B6A"/>
                </a:solidFill>
                <a:latin typeface="Calibri" charset="0"/>
              </a:rPr>
              <a:t>/</a:t>
            </a:r>
            <a:r>
              <a:rPr lang="de-DE" sz="900" dirty="0" err="1">
                <a:solidFill>
                  <a:srgbClr val="5B6B6A"/>
                </a:solidFill>
                <a:latin typeface="Calibri" charset="0"/>
              </a:rPr>
              <a:t>pdf</a:t>
            </a:r>
            <a:r>
              <a:rPr lang="de-DE" sz="900" dirty="0">
                <a:solidFill>
                  <a:srgbClr val="5B6B6A"/>
                </a:solidFill>
                <a:latin typeface="Calibri" charset="0"/>
              </a:rPr>
              <a:t>/10.1186/1471-</a:t>
            </a:r>
            <a:r>
              <a:rPr lang="de-DE" sz="900" dirty="0" err="1">
                <a:solidFill>
                  <a:srgbClr val="5B6B6A"/>
                </a:solidFill>
                <a:latin typeface="Calibri" charset="0"/>
              </a:rPr>
              <a:t>244X</a:t>
            </a:r>
            <a:r>
              <a:rPr lang="de-DE" sz="900" dirty="0">
                <a:solidFill>
                  <a:srgbClr val="5B6B6A"/>
                </a:solidFill>
                <a:latin typeface="Calibri" charset="0"/>
              </a:rPr>
              <a:t>-12-</a:t>
            </a:r>
            <a:r>
              <a:rPr lang="de-DE" sz="900" dirty="0" err="1">
                <a:solidFill>
                  <a:srgbClr val="5B6B6A"/>
                </a:solidFill>
                <a:latin typeface="Calibri" charset="0"/>
              </a:rPr>
              <a:t>87.pdf</a:t>
            </a:r>
            <a:r>
              <a:rPr lang="de-DE" sz="900" dirty="0">
                <a:solidFill>
                  <a:srgbClr val="5B6B6A"/>
                </a:solidFill>
                <a:latin typeface="Calibri" charset="0"/>
              </a:rPr>
              <a:t> (abgerufen am: 30.06.2023). </a:t>
            </a:r>
            <a:endParaRPr lang="en-US" sz="900" dirty="0">
              <a:solidFill>
                <a:srgbClr val="5B6B6A"/>
              </a:solidFill>
              <a:latin typeface="Calibri" charset="0"/>
            </a:endParaRPr>
          </a:p>
          <a:p>
            <a:pPr marL="357188" indent="-357188">
              <a:spcBef>
                <a:spcPts val="0"/>
              </a:spcBef>
              <a:spcAft>
                <a:spcPts val="600"/>
              </a:spcAft>
              <a:buNone/>
            </a:pPr>
            <a:r>
              <a:rPr lang="de-DE" sz="900" dirty="0" err="1">
                <a:solidFill>
                  <a:srgbClr val="5B6B6A"/>
                </a:solidFill>
                <a:latin typeface="Calibri" charset="0"/>
              </a:rPr>
              <a:t>Travado</a:t>
            </a:r>
            <a:r>
              <a:rPr lang="de-DE" sz="900" dirty="0">
                <a:solidFill>
                  <a:srgbClr val="5B6B6A"/>
                </a:solidFill>
                <a:latin typeface="Calibri" charset="0"/>
              </a:rPr>
              <a:t>, L.; Grassi, L.; Gil, F.; Ventura, C.; Martins, C. (2005): </a:t>
            </a:r>
            <a:r>
              <a:rPr lang="de-DE" sz="900" dirty="0" err="1" smtClean="0">
                <a:solidFill>
                  <a:srgbClr val="5B6B6A"/>
                </a:solidFill>
                <a:latin typeface="Calibri" charset="0"/>
              </a:rPr>
              <a:t>Physician</a:t>
            </a:r>
            <a:r>
              <a:rPr lang="de-DE" sz="900" dirty="0" smtClean="0">
                <a:solidFill>
                  <a:srgbClr val="5B6B6A"/>
                </a:solidFill>
                <a:latin typeface="Calibri" charset="0"/>
              </a:rPr>
              <a:t>-Patient Communication </a:t>
            </a:r>
            <a:r>
              <a:rPr lang="de-DE" sz="900" dirty="0" err="1" smtClean="0">
                <a:solidFill>
                  <a:srgbClr val="5B6B6A"/>
                </a:solidFill>
                <a:latin typeface="Calibri" charset="0"/>
              </a:rPr>
              <a:t>Among</a:t>
            </a:r>
            <a:r>
              <a:rPr lang="de-DE" sz="900" dirty="0" smtClean="0">
                <a:solidFill>
                  <a:srgbClr val="5B6B6A"/>
                </a:solidFill>
                <a:latin typeface="Calibri" charset="0"/>
              </a:rPr>
              <a:t> </a:t>
            </a:r>
            <a:r>
              <a:rPr lang="de-DE" sz="900" dirty="0">
                <a:solidFill>
                  <a:srgbClr val="5B6B6A"/>
                </a:solidFill>
                <a:latin typeface="Calibri" charset="0"/>
              </a:rPr>
              <a:t>Southern European </a:t>
            </a:r>
            <a:r>
              <a:rPr lang="de-DE" sz="900" dirty="0" smtClean="0">
                <a:solidFill>
                  <a:srgbClr val="5B6B6A"/>
                </a:solidFill>
                <a:latin typeface="Calibri" charset="0"/>
              </a:rPr>
              <a:t>Cancer </a:t>
            </a:r>
            <a:r>
              <a:rPr lang="de-DE" sz="900" dirty="0" err="1" smtClean="0">
                <a:solidFill>
                  <a:srgbClr val="5B6B6A"/>
                </a:solidFill>
                <a:latin typeface="Calibri" charset="0"/>
              </a:rPr>
              <a:t>Physicians</a:t>
            </a:r>
            <a:r>
              <a:rPr lang="de-DE" sz="900" dirty="0">
                <a:solidFill>
                  <a:srgbClr val="5B6B6A"/>
                </a:solidFill>
                <a:latin typeface="Calibri" charset="0"/>
              </a:rPr>
              <a:t>: The </a:t>
            </a:r>
            <a:r>
              <a:rPr lang="de-DE" sz="900" dirty="0" err="1" smtClean="0">
                <a:solidFill>
                  <a:srgbClr val="5B6B6A"/>
                </a:solidFill>
                <a:latin typeface="Calibri" charset="0"/>
              </a:rPr>
              <a:t>Influence</a:t>
            </a:r>
            <a:r>
              <a:rPr lang="de-DE" sz="900" dirty="0" smtClean="0">
                <a:solidFill>
                  <a:srgbClr val="5B6B6A"/>
                </a:solidFill>
                <a:latin typeface="Calibri" charset="0"/>
              </a:rPr>
              <a:t> </a:t>
            </a:r>
            <a:r>
              <a:rPr lang="de-DE" sz="900" dirty="0" err="1">
                <a:solidFill>
                  <a:srgbClr val="5B6B6A"/>
                </a:solidFill>
                <a:latin typeface="Calibri" charset="0"/>
              </a:rPr>
              <a:t>of</a:t>
            </a:r>
            <a:r>
              <a:rPr lang="de-DE" sz="900" dirty="0">
                <a:solidFill>
                  <a:srgbClr val="5B6B6A"/>
                </a:solidFill>
                <a:latin typeface="Calibri" charset="0"/>
              </a:rPr>
              <a:t> </a:t>
            </a:r>
            <a:r>
              <a:rPr lang="de-DE" sz="900" dirty="0" err="1" smtClean="0">
                <a:solidFill>
                  <a:srgbClr val="5B6B6A"/>
                </a:solidFill>
                <a:latin typeface="Calibri" charset="0"/>
              </a:rPr>
              <a:t>Psychosocial</a:t>
            </a:r>
            <a:r>
              <a:rPr lang="de-DE" sz="900" dirty="0" smtClean="0">
                <a:solidFill>
                  <a:srgbClr val="5B6B6A"/>
                </a:solidFill>
                <a:latin typeface="Calibri" charset="0"/>
              </a:rPr>
              <a:t> Orientation </a:t>
            </a:r>
            <a:r>
              <a:rPr lang="de-DE" sz="900" dirty="0" err="1">
                <a:solidFill>
                  <a:srgbClr val="5B6B6A"/>
                </a:solidFill>
                <a:latin typeface="Calibri" charset="0"/>
              </a:rPr>
              <a:t>and</a:t>
            </a:r>
            <a:r>
              <a:rPr lang="de-DE" sz="900" dirty="0">
                <a:solidFill>
                  <a:srgbClr val="5B6B6A"/>
                </a:solidFill>
                <a:latin typeface="Calibri" charset="0"/>
              </a:rPr>
              <a:t> </a:t>
            </a:r>
            <a:r>
              <a:rPr lang="de-DE" sz="900" dirty="0" smtClean="0">
                <a:solidFill>
                  <a:srgbClr val="5B6B6A"/>
                </a:solidFill>
                <a:latin typeface="Calibri" charset="0"/>
              </a:rPr>
              <a:t>Burnout. </a:t>
            </a:r>
            <a:r>
              <a:rPr lang="de-DE" sz="900" dirty="0" err="1">
                <a:solidFill>
                  <a:srgbClr val="5B6B6A"/>
                </a:solidFill>
                <a:latin typeface="Calibri" charset="0"/>
              </a:rPr>
              <a:t>Psychooncology</a:t>
            </a:r>
            <a:r>
              <a:rPr lang="de-DE" sz="900" dirty="0">
                <a:solidFill>
                  <a:srgbClr val="5B6B6A"/>
                </a:solidFill>
                <a:latin typeface="Calibri" charset="0"/>
              </a:rPr>
              <a:t> </a:t>
            </a:r>
            <a:r>
              <a:rPr lang="de-DE" sz="900" dirty="0" smtClean="0">
                <a:solidFill>
                  <a:srgbClr val="5B6B6A"/>
                </a:solidFill>
                <a:latin typeface="Calibri" charset="0"/>
              </a:rPr>
              <a:t>14: </a:t>
            </a:r>
            <a:r>
              <a:rPr lang="de-DE" sz="900" dirty="0">
                <a:solidFill>
                  <a:srgbClr val="5B6B6A"/>
                </a:solidFill>
                <a:latin typeface="Calibri" charset="0"/>
              </a:rPr>
              <a:t>661–70. </a:t>
            </a:r>
            <a:r>
              <a:rPr lang="de-DE" sz="900" dirty="0" err="1" smtClean="0">
                <a:solidFill>
                  <a:srgbClr val="5B6B6A"/>
                </a:solidFill>
                <a:latin typeface="Calibri" charset="0"/>
              </a:rPr>
              <a:t>DOI</a:t>
            </a:r>
            <a:r>
              <a:rPr lang="de-DE" sz="900" dirty="0" smtClean="0">
                <a:solidFill>
                  <a:srgbClr val="5B6B6A"/>
                </a:solidFill>
                <a:latin typeface="Calibri" charset="0"/>
              </a:rPr>
              <a:t>: </a:t>
            </a:r>
            <a:r>
              <a:rPr lang="de-DE" sz="900" dirty="0">
                <a:solidFill>
                  <a:srgbClr val="5B6B6A"/>
                </a:solidFill>
                <a:latin typeface="Calibri" charset="0"/>
              </a:rPr>
              <a:t>10.1002/</a:t>
            </a:r>
            <a:r>
              <a:rPr lang="de-DE" sz="900" dirty="0" err="1">
                <a:solidFill>
                  <a:srgbClr val="5B6B6A"/>
                </a:solidFill>
                <a:latin typeface="Calibri" charset="0"/>
              </a:rPr>
              <a:t>pon.890</a:t>
            </a:r>
            <a:r>
              <a:rPr lang="de-DE" sz="900" dirty="0" smtClean="0">
                <a:solidFill>
                  <a:srgbClr val="5B6B6A"/>
                </a:solidFill>
                <a:latin typeface="Calibri" charset="0"/>
              </a:rPr>
              <a:t>. Online </a:t>
            </a:r>
            <a:r>
              <a:rPr lang="de-DE" sz="900" dirty="0">
                <a:solidFill>
                  <a:srgbClr val="5B6B6A"/>
                </a:solidFill>
                <a:latin typeface="Calibri" charset="0"/>
              </a:rPr>
              <a:t>verfügbar unter: https://</a:t>
            </a:r>
            <a:r>
              <a:rPr lang="de-DE" sz="900" dirty="0" err="1" smtClean="0">
                <a:solidFill>
                  <a:srgbClr val="5B6B6A"/>
                </a:solidFill>
                <a:latin typeface="Calibri" charset="0"/>
              </a:rPr>
              <a:t>onlinelibrary.wiley.com</a:t>
            </a:r>
            <a:r>
              <a:rPr lang="de-DE" sz="900" dirty="0" smtClean="0">
                <a:solidFill>
                  <a:srgbClr val="5B6B6A"/>
                </a:solidFill>
                <a:latin typeface="Calibri" charset="0"/>
              </a:rPr>
              <a:t>/</a:t>
            </a:r>
            <a:r>
              <a:rPr lang="de-DE" sz="900" dirty="0" err="1" smtClean="0">
                <a:solidFill>
                  <a:srgbClr val="5B6B6A"/>
                </a:solidFill>
                <a:latin typeface="Calibri" charset="0"/>
              </a:rPr>
              <a:t>doi</a:t>
            </a:r>
            <a:r>
              <a:rPr lang="de-DE" sz="900" dirty="0" smtClean="0">
                <a:solidFill>
                  <a:srgbClr val="5B6B6A"/>
                </a:solidFill>
                <a:latin typeface="Calibri" charset="0"/>
              </a:rPr>
              <a:t>/</a:t>
            </a:r>
            <a:r>
              <a:rPr lang="de-DE" sz="900" dirty="0" err="1" smtClean="0">
                <a:solidFill>
                  <a:srgbClr val="5B6B6A"/>
                </a:solidFill>
                <a:latin typeface="Calibri" charset="0"/>
              </a:rPr>
              <a:t>epdf</a:t>
            </a:r>
            <a:r>
              <a:rPr lang="de-DE" sz="900" dirty="0" smtClean="0">
                <a:solidFill>
                  <a:srgbClr val="5B6B6A"/>
                </a:solidFill>
                <a:latin typeface="Calibri" charset="0"/>
              </a:rPr>
              <a:t>/10.1002/</a:t>
            </a:r>
            <a:r>
              <a:rPr lang="de-DE" sz="900" dirty="0" err="1" smtClean="0">
                <a:solidFill>
                  <a:srgbClr val="5B6B6A"/>
                </a:solidFill>
                <a:latin typeface="Calibri" charset="0"/>
              </a:rPr>
              <a:t>pon.890</a:t>
            </a:r>
            <a:r>
              <a:rPr lang="de-DE" sz="900" dirty="0" smtClean="0">
                <a:solidFill>
                  <a:srgbClr val="5B6B6A"/>
                </a:solidFill>
                <a:latin typeface="Calibri" charset="0"/>
              </a:rPr>
              <a:t> (abgerufen am: 30.06.2023).</a:t>
            </a:r>
            <a:endParaRPr lang="de-DE" sz="900" dirty="0">
              <a:solidFill>
                <a:srgbClr val="5B6B6A"/>
              </a:solidFill>
              <a:latin typeface="Calibri" charset="0"/>
            </a:endParaRPr>
          </a:p>
          <a:p>
            <a:pPr marL="357188" lvl="0" indent="-357188">
              <a:spcBef>
                <a:spcPts val="0"/>
              </a:spcBef>
              <a:spcAft>
                <a:spcPts val="600"/>
              </a:spcAft>
              <a:buNone/>
            </a:pPr>
            <a:r>
              <a:rPr lang="en-US" sz="900" dirty="0" err="1">
                <a:solidFill>
                  <a:srgbClr val="5B6B6A"/>
                </a:solidFill>
                <a:latin typeface="Calibri" charset="0"/>
              </a:rPr>
              <a:t>Ziviani</a:t>
            </a:r>
            <a:r>
              <a:rPr lang="en-US" sz="900" dirty="0">
                <a:solidFill>
                  <a:srgbClr val="5B6B6A"/>
                </a:solidFill>
                <a:latin typeface="Calibri" charset="0"/>
              </a:rPr>
              <a:t>, J.; Lennox, N.; Allison, H.; Lyons, M.; Del Mar, C. (2004</a:t>
            </a:r>
            <a:r>
              <a:rPr lang="en-US" sz="900" dirty="0" smtClean="0">
                <a:solidFill>
                  <a:srgbClr val="5B6B6A"/>
                </a:solidFill>
                <a:latin typeface="Calibri" charset="0"/>
              </a:rPr>
              <a:t>): Meeting in the Middle: Improving Communication in Primary Health Care Consultations with People With an Intellectual Disability. </a:t>
            </a:r>
            <a:r>
              <a:rPr lang="en-US" sz="900" dirty="0">
                <a:solidFill>
                  <a:srgbClr val="5B6B6A"/>
                </a:solidFill>
                <a:latin typeface="Calibri" charset="0"/>
              </a:rPr>
              <a:t>Journal of Intellectual &amp; Developmental Disability 29 (3): 211–225. </a:t>
            </a:r>
            <a:r>
              <a:rPr lang="en-US" sz="900" dirty="0" err="1">
                <a:solidFill>
                  <a:srgbClr val="5B6B6A"/>
                </a:solidFill>
                <a:latin typeface="Calibri" charset="0"/>
              </a:rPr>
              <a:t>DOI</a:t>
            </a:r>
            <a:r>
              <a:rPr lang="en-US" sz="900" dirty="0">
                <a:solidFill>
                  <a:srgbClr val="5B6B6A"/>
                </a:solidFill>
                <a:latin typeface="Calibri" charset="0"/>
              </a:rPr>
              <a:t>: </a:t>
            </a:r>
            <a:r>
              <a:rPr lang="de-DE" altLang="de-DE" sz="900" dirty="0" smtClean="0">
                <a:solidFill>
                  <a:srgbClr val="5B6B6A"/>
                </a:solidFill>
                <a:latin typeface="Calibri" charset="0"/>
              </a:rPr>
              <a:t>10.1080/13668250412331285163. Online verfügbar unter</a:t>
            </a:r>
            <a:r>
              <a:rPr lang="de-DE" altLang="de-DE" sz="900" dirty="0">
                <a:solidFill>
                  <a:srgbClr val="5B6B6A"/>
                </a:solidFill>
                <a:latin typeface="Calibri" charset="0"/>
              </a:rPr>
              <a:t>: https://</a:t>
            </a:r>
            <a:r>
              <a:rPr lang="de-DE" altLang="de-DE" sz="900" dirty="0" err="1" smtClean="0">
                <a:solidFill>
                  <a:srgbClr val="5B6B6A"/>
                </a:solidFill>
                <a:latin typeface="Calibri" charset="0"/>
              </a:rPr>
              <a:t>psycnet.apa.org</a:t>
            </a:r>
            <a:r>
              <a:rPr lang="de-DE" altLang="de-DE" sz="900" dirty="0" smtClean="0">
                <a:solidFill>
                  <a:srgbClr val="5B6B6A"/>
                </a:solidFill>
                <a:latin typeface="Calibri" charset="0"/>
              </a:rPr>
              <a:t>/</a:t>
            </a:r>
            <a:r>
              <a:rPr lang="de-DE" altLang="de-DE" sz="900" dirty="0" err="1" smtClean="0">
                <a:solidFill>
                  <a:srgbClr val="5B6B6A"/>
                </a:solidFill>
                <a:latin typeface="Calibri" charset="0"/>
              </a:rPr>
              <a:t>record</a:t>
            </a:r>
            <a:r>
              <a:rPr lang="de-DE" altLang="de-DE" sz="900" dirty="0" smtClean="0">
                <a:solidFill>
                  <a:srgbClr val="5B6B6A"/>
                </a:solidFill>
                <a:latin typeface="Calibri" charset="0"/>
              </a:rPr>
              <a:t>/2004-18261-005 (abgerufen am: 30.06.2023). </a:t>
            </a:r>
            <a:endParaRPr lang="de-DE" altLang="de-DE" sz="900" dirty="0">
              <a:solidFill>
                <a:srgbClr val="5B6B6A"/>
              </a:solidFill>
              <a:latin typeface="Calibri" charset="0"/>
            </a:endParaRPr>
          </a:p>
          <a:p>
            <a:pPr marL="357188" indent="-357188">
              <a:spcBef>
                <a:spcPts val="0"/>
              </a:spcBef>
              <a:spcAft>
                <a:spcPts val="600"/>
              </a:spcAft>
              <a:buNone/>
            </a:pPr>
            <a:endParaRPr lang="de-DE" sz="900" dirty="0">
              <a:solidFill>
                <a:srgbClr val="5B6B6A"/>
              </a:solidFill>
              <a:latin typeface="Calibri" charset="0"/>
            </a:endParaRPr>
          </a:p>
          <a:p>
            <a:pPr marL="0" indent="0" algn="just">
              <a:spcBef>
                <a:spcPts val="0"/>
              </a:spcBef>
              <a:spcAft>
                <a:spcPts val="600"/>
              </a:spcAft>
              <a:buNone/>
            </a:pPr>
            <a:endParaRPr lang="de-DE" sz="900" dirty="0">
              <a:solidFill>
                <a:srgbClr val="5B6B6A"/>
              </a:solidFill>
              <a:latin typeface="Calibri" charset="0"/>
            </a:endParaRPr>
          </a:p>
        </p:txBody>
      </p:sp>
      <p:sp>
        <p:nvSpPr>
          <p:cNvPr id="4" name="Textfeld 3"/>
          <p:cNvSpPr txBox="1"/>
          <p:nvPr/>
        </p:nvSpPr>
        <p:spPr>
          <a:xfrm>
            <a:off x="395287" y="150490"/>
            <a:ext cx="1296393"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dirty="0" smtClean="0">
                <a:solidFill>
                  <a:schemeClr val="bg1"/>
                </a:solidFill>
                <a:latin typeface="+mj-lt"/>
                <a:cs typeface="TheSansOffice"/>
              </a:rPr>
              <a:t>Quellen</a:t>
            </a:r>
            <a:endParaRPr lang="de-DE" sz="2400" spc="110" dirty="0">
              <a:solidFill>
                <a:schemeClr val="bg1"/>
              </a:solidFill>
              <a:latin typeface="+mj-lt"/>
              <a:cs typeface="TheSansOffice"/>
            </a:endParaRPr>
          </a:p>
        </p:txBody>
      </p:sp>
      <p:sp>
        <p:nvSpPr>
          <p:cNvPr id="3" name="AutoShape 2" descr="data:image/svg+xml;base64,PD94bWwgdmVyc2lvbj0iMS4wIiBlbmNvZGluZz0idXRmLTgiPz48IURPQ1RZUEUgc3ZnIFBVQkxJQyAiLS8vVzNDLy9EVEQgU1ZHIDEuMS8vRU4iICJodHRwOi8vd3d3LnczLm9yZy9HcmFwaGljcy9TVkcvMS4xL0RURC9zdmcxMS5kdGQiPjxzdmcgdmVyc2lvbj0iMS4xIiBpZD0iRWJlbmVfMSIgeG1sbnM9Imh0dHA6Ly93d3cudzMub3JnLzIwMDAvc3ZnIiB4bWxuczp4bGluaz0iaHR0cDovL3d3dy53My5vcmcvMTk5OS94bGluayIgeD0iMHB4IiB5PSIwcHgiIHdpZHRoPSIxNnB4IiBoZWlnaHQ9IjE2cHgiIHZpZXdCb3g9IjAgMCAxNiAxNiIgZW5hYmxlLWJhY2tncm91bmQ9Im5ldyAwIDAgMTYgMTYiIHhtbDpzcGFjZT0icHJlc2VydmUiPjxnPjxnPjxwYXRoIGZpbGw9IiNGRkZGRkYiIGQ9Ik04LjAwMSwxNS41QzMuODY0LDE1LjUsMC41LDEyLjEzNiwwLjUsOGMwLTQuMTM1LDMuMzY1LTcuNSw3LjUwMS03LjVTMTUuNSwzLjg2NCwxNS41LDhTMTIuMTM3LDE1LjUsOC4wMDEsMTUuNXoiLz48cGF0aCBmaWxsPSIjRDUyQjFFIiBkPSJNOC4wMDEsMUMxMS44NiwxLDE1LDQuMTQxLDE1LDhzLTMuMTM5LDctNi45OTksN0M0LjE0LDE1LDEsMTEuODU5LDEsOFM0LjE0LDEsOC4wMDEsMSBNOC4wMDEsMEMzLjU4MiwwLDAsMy41ODIsMCw4czMuNTgyLDgsOC4wMDEsOEMxMi40MTgsMTYsMTYsMTIuNDE4LDE2LDhTMTIuNDE4LDAsOC4wMDEsMEw4LjAwMSwweiIvPjwvZz48cGF0aCBmaWxsPSIjRDUyQjFFIiBkPSJNNi43NDUsMTIuNTg5Yy0wLjIyNywwLjEyMi0wLjQ5NywwLjI0Ny0wLjY4NCwwLjI0N2MtMC4zMTgsMC0wLjUwMS0wLjE2NC0wLjUwMS0wLjQ1MmMwLTAuMjA3LDAuMTQtMC4zNzUsMC41OTUtMC42MjJjMS41NDktMC45MDQsMi41OTQtMi4yNzIsMi41OTQtMy43MjFjMC0wLjgyNS0wLjIyNy0xLjExOS0wLjY4MS0xLjExOWMtMC4xMzUsMC0wLjMyLDAuMjE5LTAuNjM2LDAuMjE5SDcuMTU3QzYuMTAyLDcuMTQzLDUuMzMzLDYuMjY0LDUuMzMzLDUuMjNjMC0xLjE1MiwwLjk1OC0yLjAwNiwyLjI4LTIuMDA2YzEuNzc3LDAsMy4wNTMsMS4zNzMsMy4wNTMsMy40M0MxMC42NjYsOS4yMTUsOS4yMDMsMTEuMjcsNi43NDUsMTIuNTg5Ii8+PC9nPjwvc3ZnPg"/>
          <p:cNvSpPr>
            <a:spLocks noChangeAspect="1" noChangeArrowheads="1"/>
          </p:cNvSpPr>
          <p:nvPr/>
        </p:nvSpPr>
        <p:spPr bwMode="auto">
          <a:xfrm>
            <a:off x="36480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Tree>
    <p:extLst>
      <p:ext uri="{BB962C8B-B14F-4D97-AF65-F5344CB8AC3E}">
        <p14:creationId xmlns:p14="http://schemas.microsoft.com/office/powerpoint/2010/main" val="15625282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bgerundetes Rechteck 9"/>
          <p:cNvSpPr/>
          <p:nvPr/>
        </p:nvSpPr>
        <p:spPr>
          <a:xfrm>
            <a:off x="128552" y="1282618"/>
            <a:ext cx="2597374" cy="3522174"/>
          </a:xfrm>
          <a:prstGeom prst="roundRect">
            <a:avLst>
              <a:gd name="adj" fmla="val 0"/>
            </a:avLst>
          </a:prstGeom>
          <a:solidFill>
            <a:schemeClr val="bg1"/>
          </a:solidFill>
          <a:ln w="1905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marL="358775" indent="-176213"/>
            <a:r>
              <a:rPr lang="de-DE" sz="1500" b="1" dirty="0">
                <a:solidFill>
                  <a:schemeClr val="tx1"/>
                </a:solidFill>
              </a:rPr>
              <a:t>1.</a:t>
            </a:r>
            <a:r>
              <a:rPr lang="de-DE" sz="1500" dirty="0">
                <a:solidFill>
                  <a:schemeClr val="tx1"/>
                </a:solidFill>
              </a:rPr>
              <a:t> Sie kennen das Konzept „Gesundheitskompetenz“.</a:t>
            </a:r>
          </a:p>
          <a:p>
            <a:pPr marL="358775" indent="-176213"/>
            <a:endParaRPr lang="de-DE" sz="1600" dirty="0">
              <a:solidFill>
                <a:schemeClr val="tx1"/>
              </a:solidFill>
            </a:endParaRPr>
          </a:p>
          <a:p>
            <a:pPr marL="266700" indent="-266700"/>
            <a:endParaRPr lang="de-DE" sz="1600" dirty="0">
              <a:solidFill>
                <a:schemeClr val="tx1"/>
              </a:solidFill>
            </a:endParaRPr>
          </a:p>
          <a:p>
            <a:pPr marL="266700" indent="-266700"/>
            <a:endParaRPr lang="de-DE" sz="1500" dirty="0">
              <a:solidFill>
                <a:schemeClr val="tx1"/>
              </a:solidFill>
            </a:endParaRPr>
          </a:p>
          <a:p>
            <a:pPr marL="266700" indent="-266700"/>
            <a:endParaRPr lang="de-DE" sz="1600" dirty="0">
              <a:solidFill>
                <a:schemeClr val="tx1"/>
              </a:solidFill>
            </a:endParaRPr>
          </a:p>
          <a:p>
            <a:pPr marL="266700" indent="-266700"/>
            <a:endParaRPr lang="de-DE" sz="1500" dirty="0">
              <a:solidFill>
                <a:schemeClr val="tx1"/>
              </a:solidFill>
            </a:endParaRPr>
          </a:p>
        </p:txBody>
      </p:sp>
      <p:sp>
        <p:nvSpPr>
          <p:cNvPr id="7" name="Textfeld 6"/>
          <p:cNvSpPr txBox="1"/>
          <p:nvPr/>
        </p:nvSpPr>
        <p:spPr>
          <a:xfrm>
            <a:off x="395288" y="150490"/>
            <a:ext cx="4752776"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Schulung Gesundheitskompetenz</a:t>
            </a:r>
          </a:p>
        </p:txBody>
      </p:sp>
      <p:sp>
        <p:nvSpPr>
          <p:cNvPr id="13" name="Textfeld 12"/>
          <p:cNvSpPr txBox="1"/>
          <p:nvPr/>
        </p:nvSpPr>
        <p:spPr>
          <a:xfrm>
            <a:off x="755576" y="635132"/>
            <a:ext cx="504999"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a:solidFill>
                  <a:schemeClr val="bg1"/>
                </a:solidFill>
                <a:cs typeface="TheSansOffice"/>
              </a:rPr>
              <a:t>Ziele</a:t>
            </a:r>
          </a:p>
        </p:txBody>
      </p:sp>
      <p:sp>
        <p:nvSpPr>
          <p:cNvPr id="17" name="Abgerundetes Rechteck 16"/>
          <p:cNvSpPr/>
          <p:nvPr/>
        </p:nvSpPr>
        <p:spPr>
          <a:xfrm>
            <a:off x="2863891" y="1282618"/>
            <a:ext cx="2434240" cy="3522174"/>
          </a:xfrm>
          <a:prstGeom prst="roundRect">
            <a:avLst>
              <a:gd name="adj" fmla="val 0"/>
            </a:avLst>
          </a:prstGeom>
          <a:solidFill>
            <a:schemeClr val="bg1"/>
          </a:solidFill>
          <a:ln w="1905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marL="358775" indent="-176213"/>
            <a:r>
              <a:rPr lang="de-DE" sz="1500" b="1" dirty="0">
                <a:solidFill>
                  <a:schemeClr val="tx1"/>
                </a:solidFill>
              </a:rPr>
              <a:t>2. </a:t>
            </a:r>
            <a:r>
              <a:rPr lang="de-DE" sz="1500" dirty="0">
                <a:solidFill>
                  <a:schemeClr val="tx1"/>
                </a:solidFill>
              </a:rPr>
              <a:t>Sie wissen wie man verlässliche Gesundheits-informationen erkennt und können diese anwenden.</a:t>
            </a:r>
          </a:p>
          <a:p>
            <a:pPr marL="358775" indent="-176213"/>
            <a:endParaRPr lang="de-DE" sz="1500" dirty="0">
              <a:solidFill>
                <a:schemeClr val="tx1"/>
              </a:solidFill>
            </a:endParaRPr>
          </a:p>
          <a:p>
            <a:pPr marL="266700" indent="-266700"/>
            <a:endParaRPr lang="de-DE" sz="800" dirty="0">
              <a:solidFill>
                <a:schemeClr val="tx1"/>
              </a:solidFill>
            </a:endParaRPr>
          </a:p>
        </p:txBody>
      </p:sp>
      <p:sp>
        <p:nvSpPr>
          <p:cNvPr id="18" name="Abgerundetes Rechteck 17"/>
          <p:cNvSpPr/>
          <p:nvPr/>
        </p:nvSpPr>
        <p:spPr>
          <a:xfrm>
            <a:off x="5436096" y="1289906"/>
            <a:ext cx="3587134" cy="3514886"/>
          </a:xfrm>
          <a:prstGeom prst="roundRect">
            <a:avLst>
              <a:gd name="adj" fmla="val 0"/>
            </a:avLst>
          </a:prstGeom>
          <a:solidFill>
            <a:schemeClr val="bg1"/>
          </a:solidFill>
          <a:ln w="1905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endParaRPr lang="de-DE" sz="1500" b="1" dirty="0">
              <a:solidFill>
                <a:schemeClr val="tx1"/>
              </a:solidFill>
            </a:endParaRPr>
          </a:p>
          <a:p>
            <a:endParaRPr lang="de-DE" sz="1500" b="1" dirty="0">
              <a:solidFill>
                <a:schemeClr val="tx1"/>
              </a:solidFill>
            </a:endParaRPr>
          </a:p>
          <a:p>
            <a:endParaRPr lang="de-DE" sz="1500" b="1" dirty="0">
              <a:solidFill>
                <a:schemeClr val="tx1"/>
              </a:solidFill>
            </a:endParaRPr>
          </a:p>
          <a:p>
            <a:pPr marL="266700" indent="-174625"/>
            <a:r>
              <a:rPr lang="de-DE" sz="1500" b="1" dirty="0">
                <a:solidFill>
                  <a:schemeClr val="tx1"/>
                </a:solidFill>
              </a:rPr>
              <a:t>3. </a:t>
            </a:r>
            <a:r>
              <a:rPr lang="de-DE" sz="1500" dirty="0">
                <a:solidFill>
                  <a:schemeClr val="tx1"/>
                </a:solidFill>
              </a:rPr>
              <a:t>Sie kennen Techniken um </a:t>
            </a:r>
            <a:r>
              <a:rPr lang="de-DE" sz="1500" dirty="0" smtClean="0">
                <a:solidFill>
                  <a:schemeClr val="tx1"/>
                </a:solidFill>
              </a:rPr>
              <a:t>Klient*innen </a:t>
            </a:r>
            <a:r>
              <a:rPr lang="de-DE" sz="1500" dirty="0">
                <a:solidFill>
                  <a:schemeClr val="tx1"/>
                </a:solidFill>
              </a:rPr>
              <a:t>mit Schwierigkeiten im Umgang mit Gesundheitsinformationen zu erkennen und können diese </a:t>
            </a:r>
            <a:r>
              <a:rPr lang="de-DE" sz="1500" dirty="0" smtClean="0">
                <a:solidFill>
                  <a:schemeClr val="tx1"/>
                </a:solidFill>
              </a:rPr>
              <a:t>anwenden.</a:t>
            </a:r>
            <a:endParaRPr lang="de-DE" sz="1500" dirty="0">
              <a:solidFill>
                <a:schemeClr val="tx1"/>
              </a:solidFill>
            </a:endParaRPr>
          </a:p>
          <a:p>
            <a:endParaRPr lang="de-DE" sz="1500" dirty="0">
              <a:solidFill>
                <a:schemeClr val="tx1"/>
              </a:solidFill>
            </a:endParaRPr>
          </a:p>
          <a:p>
            <a:pPr marL="266700" indent="-174625"/>
            <a:r>
              <a:rPr lang="de-DE" sz="1500" b="1" dirty="0">
                <a:solidFill>
                  <a:schemeClr val="tx1"/>
                </a:solidFill>
              </a:rPr>
              <a:t>4. </a:t>
            </a:r>
            <a:r>
              <a:rPr lang="de-DE" sz="1500" dirty="0">
                <a:solidFill>
                  <a:schemeClr val="tx1"/>
                </a:solidFill>
              </a:rPr>
              <a:t>Sie können Techniken und Anwendungsfelder gesundheits-kompetenter Kommunikation benennen und Techniken gesundheitskompetenter Kommunikation anwenden.</a:t>
            </a:r>
          </a:p>
          <a:p>
            <a:endParaRPr lang="de-DE" sz="900" dirty="0">
              <a:solidFill>
                <a:schemeClr val="tx1"/>
              </a:solidFill>
            </a:endParaRPr>
          </a:p>
        </p:txBody>
      </p:sp>
      <p:sp>
        <p:nvSpPr>
          <p:cNvPr id="4" name="Textfeld 3"/>
          <p:cNvSpPr txBox="1"/>
          <p:nvPr/>
        </p:nvSpPr>
        <p:spPr>
          <a:xfrm>
            <a:off x="275111" y="1420416"/>
            <a:ext cx="2304256" cy="553998"/>
          </a:xfrm>
          <a:prstGeom prst="rect">
            <a:avLst/>
          </a:prstGeom>
          <a:noFill/>
        </p:spPr>
        <p:txBody>
          <a:bodyPr wrap="square" rtlCol="0">
            <a:spAutoFit/>
          </a:bodyPr>
          <a:lstStyle/>
          <a:p>
            <a:pPr algn="ctr"/>
            <a:r>
              <a:rPr lang="de-DE" sz="1500" b="1"/>
              <a:t>Einführung in die Gesundheitskompetenz</a:t>
            </a:r>
          </a:p>
        </p:txBody>
      </p:sp>
      <p:sp>
        <p:nvSpPr>
          <p:cNvPr id="12" name="Textfeld 11"/>
          <p:cNvSpPr txBox="1"/>
          <p:nvPr/>
        </p:nvSpPr>
        <p:spPr>
          <a:xfrm>
            <a:off x="2928883" y="1385412"/>
            <a:ext cx="2304256" cy="553998"/>
          </a:xfrm>
          <a:prstGeom prst="rect">
            <a:avLst/>
          </a:prstGeom>
          <a:noFill/>
        </p:spPr>
        <p:txBody>
          <a:bodyPr wrap="square" rtlCol="0">
            <a:spAutoFit/>
          </a:bodyPr>
          <a:lstStyle/>
          <a:p>
            <a:pPr algn="ctr"/>
            <a:r>
              <a:rPr lang="de-DE" sz="1500" b="1"/>
              <a:t>Verlässliche Gesundheitsinformationen</a:t>
            </a:r>
          </a:p>
        </p:txBody>
      </p:sp>
      <p:sp>
        <p:nvSpPr>
          <p:cNvPr id="14" name="Textfeld 13"/>
          <p:cNvSpPr txBox="1"/>
          <p:nvPr/>
        </p:nvSpPr>
        <p:spPr>
          <a:xfrm>
            <a:off x="5892683" y="1420416"/>
            <a:ext cx="2304256" cy="553998"/>
          </a:xfrm>
          <a:prstGeom prst="rect">
            <a:avLst/>
          </a:prstGeom>
          <a:noFill/>
        </p:spPr>
        <p:txBody>
          <a:bodyPr wrap="square" rtlCol="0">
            <a:spAutoFit/>
          </a:bodyPr>
          <a:lstStyle/>
          <a:p>
            <a:pPr algn="ctr"/>
            <a:r>
              <a:rPr lang="de-DE" sz="1500" b="1"/>
              <a:t>Gesundheitskompetente Kommunikation</a:t>
            </a:r>
          </a:p>
        </p:txBody>
      </p:sp>
    </p:spTree>
    <p:extLst>
      <p:ext uri="{BB962C8B-B14F-4D97-AF65-F5344CB8AC3E}">
        <p14:creationId xmlns:p14="http://schemas.microsoft.com/office/powerpoint/2010/main" val="22786420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1547664" y="4795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46" name="Textfeld 45"/>
          <p:cNvSpPr txBox="1"/>
          <p:nvPr/>
        </p:nvSpPr>
        <p:spPr>
          <a:xfrm>
            <a:off x="2699792" y="2356520"/>
            <a:ext cx="3636528" cy="1387903"/>
          </a:xfrm>
          <a:prstGeom prst="rect">
            <a:avLst/>
          </a:prstGeom>
          <a:solidFill>
            <a:srgbClr val="66CC33"/>
          </a:solidFill>
        </p:spPr>
        <p:txBody>
          <a:bodyPr wrap="square" lIns="108000" tIns="90000" rIns="0" bIns="187200">
            <a:spAutoFit/>
          </a:bodyPr>
          <a:lstStyle/>
          <a:p>
            <a:pPr algn="ctr" eaLnBrk="1" fontAlgn="auto" hangingPunct="1">
              <a:spcBef>
                <a:spcPts val="0"/>
              </a:spcBef>
              <a:spcAft>
                <a:spcPts val="0"/>
              </a:spcAft>
              <a:defRPr/>
            </a:pPr>
            <a:r>
              <a:rPr lang="de-DE" sz="2400" spc="110">
                <a:solidFill>
                  <a:schemeClr val="bg1"/>
                </a:solidFill>
                <a:latin typeface="+mj-lt"/>
                <a:cs typeface="TheSansOffice"/>
              </a:rPr>
              <a:t>Thema 1:</a:t>
            </a:r>
          </a:p>
          <a:p>
            <a:pPr algn="ctr" eaLnBrk="1" fontAlgn="auto" hangingPunct="1">
              <a:spcBef>
                <a:spcPts val="0"/>
              </a:spcBef>
              <a:spcAft>
                <a:spcPts val="0"/>
              </a:spcAft>
              <a:defRPr/>
            </a:pPr>
            <a:r>
              <a:rPr lang="de-DE" sz="2400" spc="110">
                <a:solidFill>
                  <a:schemeClr val="bg1"/>
                </a:solidFill>
                <a:latin typeface="+mj-lt"/>
                <a:cs typeface="TheSansOffice"/>
              </a:rPr>
              <a:t>Konzept der Gesundheitskompetenz</a:t>
            </a:r>
          </a:p>
        </p:txBody>
      </p:sp>
    </p:spTree>
    <p:extLst>
      <p:ext uri="{BB962C8B-B14F-4D97-AF65-F5344CB8AC3E}">
        <p14:creationId xmlns:p14="http://schemas.microsoft.com/office/powerpoint/2010/main" val="32607548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Inhaltsplatzhalter 2"/>
          <p:cNvSpPr>
            <a:spLocks/>
          </p:cNvSpPr>
          <p:nvPr/>
        </p:nvSpPr>
        <p:spPr bwMode="auto">
          <a:xfrm>
            <a:off x="395287" y="1492424"/>
            <a:ext cx="8353177" cy="3312368"/>
          </a:xfrm>
          <a:prstGeom prst="rect">
            <a:avLst/>
          </a:prstGeom>
          <a:noFill/>
        </p:spPr>
        <p:txBody>
          <a:bodyPr>
            <a:noAutofit/>
          </a:bodyPr>
          <a:lstStyle>
            <a:lvl1pPr marL="342893" indent="-342893" algn="l" defTabSz="457191">
              <a:spcBef>
                <a:spcPts val="0"/>
              </a:spcBef>
              <a:spcAft>
                <a:spcPts val="0"/>
              </a:spcAft>
              <a:buFont typeface="Arial"/>
              <a:buChar char="•"/>
              <a:defRPr sz="3200">
                <a:solidFill>
                  <a:schemeClr val="tx1"/>
                </a:solidFill>
                <a:latin typeface="+mn-lt"/>
                <a:ea typeface="+mn-ea"/>
                <a:cs typeface="+mn-cs"/>
              </a:defRPr>
            </a:lvl1pPr>
            <a:lvl2pPr marL="742936" indent="-285744" algn="l" defTabSz="457191">
              <a:spcBef>
                <a:spcPts val="0"/>
              </a:spcBef>
              <a:spcAft>
                <a:spcPts val="0"/>
              </a:spcAft>
              <a:buFont typeface="Arial"/>
              <a:buChar char="–"/>
              <a:defRPr sz="2800">
                <a:solidFill>
                  <a:schemeClr val="tx1"/>
                </a:solidFill>
                <a:latin typeface="+mn-lt"/>
                <a:ea typeface="+mn-ea"/>
                <a:cs typeface="+mn-cs"/>
              </a:defRPr>
            </a:lvl2pPr>
            <a:lvl3pPr marL="1142977" indent="-228595" algn="l" defTabSz="457191">
              <a:spcBef>
                <a:spcPts val="0"/>
              </a:spcBef>
              <a:spcAft>
                <a:spcPts val="0"/>
              </a:spcAft>
              <a:buFont typeface="Arial"/>
              <a:buChar char="•"/>
              <a:defRPr sz="2400">
                <a:solidFill>
                  <a:schemeClr val="tx1"/>
                </a:solidFill>
                <a:latin typeface="+mn-lt"/>
                <a:ea typeface="+mn-ea"/>
                <a:cs typeface="+mn-cs"/>
              </a:defRPr>
            </a:lvl3pPr>
            <a:lvl4pPr marL="1600168" indent="-228595" algn="l" defTabSz="457191">
              <a:spcBef>
                <a:spcPts val="0"/>
              </a:spcBef>
              <a:spcAft>
                <a:spcPts val="0"/>
              </a:spcAft>
              <a:buFont typeface="Arial"/>
              <a:buChar char="–"/>
              <a:defRPr sz="2000">
                <a:solidFill>
                  <a:schemeClr val="tx1"/>
                </a:solidFill>
                <a:latin typeface="+mn-lt"/>
                <a:ea typeface="+mn-ea"/>
                <a:cs typeface="+mn-cs"/>
              </a:defRPr>
            </a:lvl4pPr>
            <a:lvl5pPr marL="2057358" indent="-228595" algn="l" defTabSz="457191">
              <a:spcBef>
                <a:spcPts val="0"/>
              </a:spcBef>
              <a:spcAft>
                <a:spcPts val="0"/>
              </a:spcAft>
              <a:buFont typeface="Arial"/>
              <a:buChar char="»"/>
              <a:defRPr sz="2000">
                <a:solidFill>
                  <a:schemeClr val="tx1"/>
                </a:solidFill>
                <a:latin typeface="+mn-lt"/>
                <a:ea typeface="+mn-ea"/>
                <a:cs typeface="+mn-cs"/>
              </a:defRPr>
            </a:lvl5pPr>
            <a:lvl6pPr marL="2514550" indent="-228595" algn="l" defTabSz="457191">
              <a:spcBef>
                <a:spcPts val="0"/>
              </a:spcBef>
              <a:buFont typeface="Arial"/>
              <a:buChar char="•"/>
              <a:defRPr sz="2000">
                <a:solidFill>
                  <a:schemeClr val="tx1"/>
                </a:solidFill>
                <a:latin typeface="+mn-lt"/>
                <a:ea typeface="+mn-ea"/>
                <a:cs typeface="+mn-cs"/>
              </a:defRPr>
            </a:lvl6pPr>
            <a:lvl7pPr marL="2971740" indent="-228595" algn="l" defTabSz="457191">
              <a:spcBef>
                <a:spcPts val="0"/>
              </a:spcBef>
              <a:buFont typeface="Arial"/>
              <a:buChar char="•"/>
              <a:defRPr sz="2000">
                <a:solidFill>
                  <a:schemeClr val="tx1"/>
                </a:solidFill>
                <a:latin typeface="+mn-lt"/>
                <a:ea typeface="+mn-ea"/>
                <a:cs typeface="+mn-cs"/>
              </a:defRPr>
            </a:lvl7pPr>
            <a:lvl8pPr marL="3428930" indent="-228595" algn="l" defTabSz="457191">
              <a:spcBef>
                <a:spcPts val="0"/>
              </a:spcBef>
              <a:buFont typeface="Arial"/>
              <a:buChar char="•"/>
              <a:defRPr sz="2000">
                <a:solidFill>
                  <a:schemeClr val="tx1"/>
                </a:solidFill>
                <a:latin typeface="+mn-lt"/>
                <a:ea typeface="+mn-ea"/>
                <a:cs typeface="+mn-cs"/>
              </a:defRPr>
            </a:lvl8pPr>
            <a:lvl9pPr marL="3886122" indent="-228595" algn="l" defTabSz="457191">
              <a:spcBef>
                <a:spcPts val="0"/>
              </a:spcBef>
              <a:buFont typeface="Arial"/>
              <a:buChar char="•"/>
              <a:defRPr sz="2000">
                <a:solidFill>
                  <a:schemeClr val="tx1"/>
                </a:solidFill>
                <a:latin typeface="+mn-lt"/>
                <a:ea typeface="+mn-ea"/>
                <a:cs typeface="+mn-cs"/>
              </a:defRPr>
            </a:lvl9pPr>
          </a:lstStyle>
          <a:p>
            <a:pPr marL="0" indent="0" algn="ctr">
              <a:spcAft>
                <a:spcPts val="600"/>
              </a:spcAft>
              <a:buNone/>
              <a:defRPr/>
            </a:pPr>
            <a:r>
              <a:rPr lang="de-DE" sz="1600" dirty="0" smtClean="0">
                <a:solidFill>
                  <a:schemeClr val="bg1">
                    <a:lumMod val="50000"/>
                  </a:schemeClr>
                </a:solidFill>
              </a:rPr>
              <a:t>Ein </a:t>
            </a:r>
            <a:r>
              <a:rPr lang="de-DE" sz="1600" dirty="0">
                <a:solidFill>
                  <a:schemeClr val="bg1">
                    <a:lumMod val="50000"/>
                  </a:schemeClr>
                </a:solidFill>
              </a:rPr>
              <a:t>Pflaster auf das blutende Knie oder die Wunde auswaschen? </a:t>
            </a:r>
            <a:endParaRPr lang="de-DE" sz="1600" dirty="0" smtClean="0">
              <a:solidFill>
                <a:schemeClr val="bg1">
                  <a:lumMod val="50000"/>
                </a:schemeClr>
              </a:solidFill>
            </a:endParaRPr>
          </a:p>
          <a:p>
            <a:pPr marL="0" indent="0" algn="ctr">
              <a:spcAft>
                <a:spcPts val="600"/>
              </a:spcAft>
              <a:buNone/>
              <a:defRPr/>
            </a:pPr>
            <a:r>
              <a:rPr lang="de-DE" sz="1600" dirty="0" smtClean="0">
                <a:solidFill>
                  <a:schemeClr val="bg1">
                    <a:lumMod val="50000"/>
                  </a:schemeClr>
                </a:solidFill>
              </a:rPr>
              <a:t>Mit </a:t>
            </a:r>
            <a:r>
              <a:rPr lang="de-DE" sz="1600" dirty="0">
                <a:solidFill>
                  <a:schemeClr val="bg1">
                    <a:lumMod val="50000"/>
                  </a:schemeClr>
                </a:solidFill>
              </a:rPr>
              <a:t>Fieber am Wochenende gleich in die Notaufnahme? </a:t>
            </a:r>
            <a:endParaRPr lang="de-DE" sz="1600" dirty="0" smtClean="0">
              <a:solidFill>
                <a:schemeClr val="bg1">
                  <a:lumMod val="50000"/>
                </a:schemeClr>
              </a:solidFill>
            </a:endParaRPr>
          </a:p>
          <a:p>
            <a:pPr marL="0" indent="0" algn="ctr">
              <a:spcAft>
                <a:spcPts val="600"/>
              </a:spcAft>
              <a:buNone/>
              <a:defRPr/>
            </a:pPr>
            <a:r>
              <a:rPr lang="de-DE" sz="1600" dirty="0" smtClean="0">
                <a:solidFill>
                  <a:schemeClr val="bg1">
                    <a:lumMod val="50000"/>
                  </a:schemeClr>
                </a:solidFill>
              </a:rPr>
              <a:t>Oder </a:t>
            </a:r>
            <a:r>
              <a:rPr lang="de-DE" sz="1600" dirty="0">
                <a:solidFill>
                  <a:schemeClr val="bg1">
                    <a:lumMod val="50000"/>
                  </a:schemeClr>
                </a:solidFill>
              </a:rPr>
              <a:t>vielleicht erst mal </a:t>
            </a:r>
            <a:r>
              <a:rPr lang="de-DE" sz="1600" dirty="0" smtClean="0">
                <a:solidFill>
                  <a:schemeClr val="bg1">
                    <a:lumMod val="50000"/>
                  </a:schemeClr>
                </a:solidFill>
              </a:rPr>
              <a:t>Google </a:t>
            </a:r>
            <a:r>
              <a:rPr lang="de-DE" sz="1600" dirty="0">
                <a:solidFill>
                  <a:schemeClr val="bg1">
                    <a:lumMod val="50000"/>
                  </a:schemeClr>
                </a:solidFill>
              </a:rPr>
              <a:t>fragen</a:t>
            </a:r>
            <a:r>
              <a:rPr lang="de-DE" sz="1600" dirty="0" smtClean="0">
                <a:solidFill>
                  <a:schemeClr val="bg1">
                    <a:lumMod val="50000"/>
                  </a:schemeClr>
                </a:solidFill>
              </a:rPr>
              <a:t>?</a:t>
            </a:r>
          </a:p>
        </p:txBody>
      </p:sp>
      <p:grpSp>
        <p:nvGrpSpPr>
          <p:cNvPr id="2" name="Gruppieren 1"/>
          <p:cNvGrpSpPr/>
          <p:nvPr/>
        </p:nvGrpSpPr>
        <p:grpSpPr>
          <a:xfrm>
            <a:off x="3043674" y="2716560"/>
            <a:ext cx="1969369" cy="1969369"/>
            <a:chOff x="3043674" y="2716560"/>
            <a:chExt cx="1969369" cy="1969369"/>
          </a:xfrm>
        </p:grpSpPr>
        <p:pic>
          <p:nvPicPr>
            <p:cNvPr id="7" name="Grafik 6" descr="Gedanken Silhouette">
              <a:extLst>
                <a:ext uri="{FF2B5EF4-FFF2-40B4-BE49-F238E27FC236}">
                  <a16:creationId xmlns:a16="http://schemas.microsoft.com/office/drawing/2014/main" id="{183D5043-F759-4D9D-A4F8-047A3B5B8AC2}"/>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3043674" y="2716560"/>
              <a:ext cx="1969369" cy="1969369"/>
            </a:xfrm>
            <a:prstGeom prst="rect">
              <a:avLst/>
            </a:prstGeom>
          </p:spPr>
        </p:pic>
        <p:pic>
          <p:nvPicPr>
            <p:cNvPr id="8" name="Grafik 7" descr="Fragezeichen mit einfarbiger Füllung">
              <a:extLst>
                <a:ext uri="{FF2B5EF4-FFF2-40B4-BE49-F238E27FC236}">
                  <a16:creationId xmlns:a16="http://schemas.microsoft.com/office/drawing/2014/main" id="{A387A874-AB24-4E0D-ACFB-5EA2EAD52044}"/>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543753" y="2990639"/>
              <a:ext cx="576064" cy="576064"/>
            </a:xfrm>
            <a:prstGeom prst="rect">
              <a:avLst/>
            </a:prstGeom>
          </p:spPr>
        </p:pic>
      </p:grpSp>
      <p:sp>
        <p:nvSpPr>
          <p:cNvPr id="10" name="Textfeld 9"/>
          <p:cNvSpPr txBox="1"/>
          <p:nvPr/>
        </p:nvSpPr>
        <p:spPr>
          <a:xfrm>
            <a:off x="395287" y="150490"/>
            <a:ext cx="3456633"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dirty="0">
                <a:solidFill>
                  <a:schemeClr val="bg1"/>
                </a:solidFill>
                <a:latin typeface="+mj-lt"/>
                <a:cs typeface="TheSansOffice"/>
              </a:rPr>
              <a:t>Gesundheitskompetenz</a:t>
            </a:r>
          </a:p>
        </p:txBody>
      </p:sp>
      <p:sp>
        <p:nvSpPr>
          <p:cNvPr id="11" name="Textfeld 10"/>
          <p:cNvSpPr txBox="1"/>
          <p:nvPr/>
        </p:nvSpPr>
        <p:spPr>
          <a:xfrm>
            <a:off x="755451" y="617910"/>
            <a:ext cx="1008237"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dirty="0" smtClean="0">
                <a:solidFill>
                  <a:schemeClr val="bg1"/>
                </a:solidFill>
                <a:latin typeface="+mj-lt"/>
                <a:cs typeface="TheSansOffice"/>
              </a:rPr>
              <a:t>Bedeutung</a:t>
            </a:r>
            <a:endParaRPr lang="de-DE" sz="1300" spc="50" dirty="0">
              <a:solidFill>
                <a:schemeClr val="bg1"/>
              </a:solidFill>
              <a:latin typeface="+mj-lt"/>
              <a:cs typeface="TheSansOffice"/>
            </a:endParaRPr>
          </a:p>
        </p:txBody>
      </p:sp>
    </p:spTree>
    <p:extLst>
      <p:ext uri="{BB962C8B-B14F-4D97-AF65-F5344CB8AC3E}">
        <p14:creationId xmlns:p14="http://schemas.microsoft.com/office/powerpoint/2010/main" val="702919620"/>
      </p:ext>
    </p:extLst>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Inhaltsplatzhalter 2">
            <a:extLst>
              <a:ext uri="{FF2B5EF4-FFF2-40B4-BE49-F238E27FC236}">
                <a16:creationId xmlns:a16="http://schemas.microsoft.com/office/drawing/2014/main" id="{D0EE704A-A072-48D9-89BB-663020E23C71}"/>
              </a:ext>
            </a:extLst>
          </p:cNvPr>
          <p:cNvSpPr txBox="1">
            <a:spLocks/>
          </p:cNvSpPr>
          <p:nvPr/>
        </p:nvSpPr>
        <p:spPr>
          <a:xfrm>
            <a:off x="395287" y="1382160"/>
            <a:ext cx="8353177" cy="2918576"/>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50000"/>
              </a:lnSpc>
              <a:spcBef>
                <a:spcPts val="0"/>
              </a:spcBef>
              <a:spcAft>
                <a:spcPts val="600"/>
              </a:spcAft>
              <a:buNone/>
            </a:pPr>
            <a:r>
              <a:rPr lang="de-DE" sz="1600" b="1" dirty="0">
                <a:solidFill>
                  <a:srgbClr val="5B6B6A"/>
                </a:solidFill>
                <a:latin typeface="Calibri" charset="0"/>
              </a:rPr>
              <a:t>Gesundheitskompetenz</a:t>
            </a:r>
            <a:r>
              <a:rPr lang="de-DE" sz="1600" dirty="0">
                <a:solidFill>
                  <a:srgbClr val="5B6B6A"/>
                </a:solidFill>
                <a:latin typeface="Calibri" charset="0"/>
              </a:rPr>
              <a:t> </a:t>
            </a:r>
          </a:p>
          <a:p>
            <a:pPr marL="0" indent="0" algn="ctr">
              <a:lnSpc>
                <a:spcPct val="150000"/>
              </a:lnSpc>
              <a:spcBef>
                <a:spcPts val="0"/>
              </a:spcBef>
              <a:spcAft>
                <a:spcPts val="600"/>
              </a:spcAft>
              <a:buNone/>
            </a:pPr>
            <a:r>
              <a:rPr lang="de-DE" sz="1600" dirty="0">
                <a:solidFill>
                  <a:srgbClr val="5B6B6A"/>
                </a:solidFill>
                <a:latin typeface="Calibri" charset="0"/>
              </a:rPr>
              <a:t>= </a:t>
            </a:r>
          </a:p>
          <a:p>
            <a:pPr marL="0" indent="0" algn="ctr">
              <a:lnSpc>
                <a:spcPct val="150000"/>
              </a:lnSpc>
              <a:spcBef>
                <a:spcPts val="0"/>
              </a:spcBef>
              <a:spcAft>
                <a:spcPts val="600"/>
              </a:spcAft>
              <a:buNone/>
            </a:pPr>
            <a:r>
              <a:rPr lang="de-DE" sz="1600" dirty="0">
                <a:solidFill>
                  <a:srgbClr val="5B6B6A"/>
                </a:solidFill>
                <a:latin typeface="Calibri" charset="0"/>
              </a:rPr>
              <a:t>Wissen, die Motivation und die Fähigkeit von Personen, </a:t>
            </a:r>
            <a:r>
              <a:rPr lang="de-DE" sz="1600" b="1" dirty="0">
                <a:solidFill>
                  <a:srgbClr val="5B6B6A"/>
                </a:solidFill>
                <a:latin typeface="Calibri" charset="0"/>
              </a:rPr>
              <a:t>Gesundheitsinformationen</a:t>
            </a:r>
            <a:r>
              <a:rPr lang="de-DE" sz="1600" dirty="0">
                <a:solidFill>
                  <a:srgbClr val="5B6B6A"/>
                </a:solidFill>
                <a:latin typeface="Calibri" charset="0"/>
              </a:rPr>
              <a:t> zu finden, zu verstehen, zu bewerten und anzuwenden, um </a:t>
            </a:r>
            <a:r>
              <a:rPr lang="de-DE" sz="1600" b="1" dirty="0">
                <a:solidFill>
                  <a:srgbClr val="5B6B6A"/>
                </a:solidFill>
                <a:latin typeface="Calibri" charset="0"/>
              </a:rPr>
              <a:t>Entscheidungen</a:t>
            </a:r>
            <a:r>
              <a:rPr lang="de-DE" sz="1600" dirty="0">
                <a:solidFill>
                  <a:srgbClr val="5B6B6A"/>
                </a:solidFill>
                <a:latin typeface="Calibri" charset="0"/>
              </a:rPr>
              <a:t> im alltäglichen Leben in Bezug auf die </a:t>
            </a:r>
            <a:r>
              <a:rPr lang="de-DE" sz="1600" b="1" dirty="0">
                <a:solidFill>
                  <a:srgbClr val="5B6B6A"/>
                </a:solidFill>
                <a:latin typeface="Calibri" charset="0"/>
              </a:rPr>
              <a:t>Gesundheitsversorgung</a:t>
            </a:r>
            <a:r>
              <a:rPr lang="de-DE" sz="1600" dirty="0">
                <a:solidFill>
                  <a:srgbClr val="5B6B6A"/>
                </a:solidFill>
                <a:latin typeface="Calibri" charset="0"/>
              </a:rPr>
              <a:t>, </a:t>
            </a:r>
            <a:r>
              <a:rPr lang="de-DE" sz="1600" b="1" dirty="0">
                <a:solidFill>
                  <a:srgbClr val="5B6B6A"/>
                </a:solidFill>
                <a:latin typeface="Calibri" charset="0"/>
              </a:rPr>
              <a:t>Krankheitsvorbeugung</a:t>
            </a:r>
            <a:r>
              <a:rPr lang="de-DE" sz="1600" dirty="0">
                <a:solidFill>
                  <a:srgbClr val="5B6B6A"/>
                </a:solidFill>
                <a:latin typeface="Calibri" charset="0"/>
              </a:rPr>
              <a:t> und </a:t>
            </a:r>
            <a:r>
              <a:rPr lang="de-DE" sz="1600" b="1" dirty="0">
                <a:solidFill>
                  <a:srgbClr val="5B6B6A"/>
                </a:solidFill>
                <a:latin typeface="Calibri" charset="0"/>
              </a:rPr>
              <a:t>Gesundheitsförderung</a:t>
            </a:r>
            <a:r>
              <a:rPr lang="de-DE" sz="1600" dirty="0">
                <a:solidFill>
                  <a:srgbClr val="5B6B6A"/>
                </a:solidFill>
                <a:latin typeface="Calibri" charset="0"/>
              </a:rPr>
              <a:t> zu treffen und so die </a:t>
            </a:r>
            <a:r>
              <a:rPr lang="de-DE" sz="1600" b="1" dirty="0">
                <a:solidFill>
                  <a:srgbClr val="5B6B6A"/>
                </a:solidFill>
                <a:latin typeface="Calibri" charset="0"/>
              </a:rPr>
              <a:t>Lebensqualität</a:t>
            </a:r>
            <a:r>
              <a:rPr lang="de-DE" sz="1600" dirty="0">
                <a:solidFill>
                  <a:srgbClr val="5B6B6A"/>
                </a:solidFill>
                <a:latin typeface="Calibri" charset="0"/>
              </a:rPr>
              <a:t> zu erhalten oder zu </a:t>
            </a:r>
            <a:r>
              <a:rPr lang="de-DE" sz="1600" dirty="0" smtClean="0">
                <a:solidFill>
                  <a:srgbClr val="5B6B6A"/>
                </a:solidFill>
                <a:latin typeface="Calibri" charset="0"/>
              </a:rPr>
              <a:t>verbessern. </a:t>
            </a:r>
            <a:r>
              <a:rPr lang="de-DE" sz="1000" dirty="0">
                <a:solidFill>
                  <a:srgbClr val="5B6B6A"/>
                </a:solidFill>
                <a:latin typeface="Calibri" charset="0"/>
              </a:rPr>
              <a:t>(Sørensen et al. </a:t>
            </a:r>
            <a:r>
              <a:rPr lang="de-DE" sz="1000" dirty="0" smtClean="0">
                <a:solidFill>
                  <a:srgbClr val="5B6B6A"/>
                </a:solidFill>
                <a:latin typeface="Calibri" charset="0"/>
              </a:rPr>
              <a:t>2012)</a:t>
            </a:r>
            <a:endParaRPr lang="de-DE" sz="1000" dirty="0">
              <a:solidFill>
                <a:srgbClr val="5B6B6A"/>
              </a:solidFill>
              <a:latin typeface="Calibri" charset="0"/>
            </a:endParaRPr>
          </a:p>
        </p:txBody>
      </p:sp>
      <p:pic>
        <p:nvPicPr>
          <p:cNvPr id="13" name="Grafik 12" descr="Dokument mit einfarbiger Füllung">
            <a:extLst>
              <a:ext uri="{FF2B5EF4-FFF2-40B4-BE49-F238E27FC236}">
                <a16:creationId xmlns:a16="http://schemas.microsoft.com/office/drawing/2014/main" id="{26EF61B4-72E7-4776-9B6F-A691813CFBD6}"/>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rot="21056088">
            <a:off x="643861" y="1354822"/>
            <a:ext cx="720000" cy="720000"/>
          </a:xfrm>
          <a:prstGeom prst="rect">
            <a:avLst/>
          </a:prstGeom>
        </p:spPr>
      </p:pic>
      <p:sp>
        <p:nvSpPr>
          <p:cNvPr id="6" name="Textfeld 5"/>
          <p:cNvSpPr txBox="1"/>
          <p:nvPr/>
        </p:nvSpPr>
        <p:spPr bwMode="auto">
          <a:xfrm>
            <a:off x="395287" y="150490"/>
            <a:ext cx="3456633"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dirty="0">
                <a:solidFill>
                  <a:schemeClr val="bg1"/>
                </a:solidFill>
                <a:latin typeface="+mj-lt"/>
                <a:cs typeface="TheSansOffice"/>
              </a:rPr>
              <a:t>Gesundheitskompetenz</a:t>
            </a:r>
          </a:p>
        </p:txBody>
      </p:sp>
      <p:sp>
        <p:nvSpPr>
          <p:cNvPr id="7" name="Textfeld 6"/>
          <p:cNvSpPr txBox="1"/>
          <p:nvPr/>
        </p:nvSpPr>
        <p:spPr bwMode="auto">
          <a:xfrm>
            <a:off x="755451" y="617910"/>
            <a:ext cx="1008237"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dirty="0" smtClean="0">
                <a:solidFill>
                  <a:schemeClr val="bg1"/>
                </a:solidFill>
                <a:latin typeface="+mj-lt"/>
                <a:cs typeface="TheSansOffice"/>
              </a:rPr>
              <a:t>Bedeutung</a:t>
            </a:r>
            <a:endParaRPr lang="de-DE" sz="1300" spc="50" dirty="0">
              <a:solidFill>
                <a:schemeClr val="bg1"/>
              </a:solidFill>
              <a:latin typeface="+mj-lt"/>
              <a:cs typeface="TheSansOffice"/>
            </a:endParaRPr>
          </a:p>
        </p:txBody>
      </p:sp>
    </p:spTree>
    <p:extLst>
      <p:ext uri="{BB962C8B-B14F-4D97-AF65-F5344CB8AC3E}">
        <p14:creationId xmlns:p14="http://schemas.microsoft.com/office/powerpoint/2010/main" val="24948917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395287" y="150490"/>
            <a:ext cx="3456633"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Gesundheitskompetenz</a:t>
            </a:r>
          </a:p>
        </p:txBody>
      </p:sp>
      <p:sp>
        <p:nvSpPr>
          <p:cNvPr id="10" name="Textfeld 9"/>
          <p:cNvSpPr txBox="1"/>
          <p:nvPr/>
        </p:nvSpPr>
        <p:spPr>
          <a:xfrm>
            <a:off x="755451" y="617910"/>
            <a:ext cx="1584301"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a:solidFill>
                  <a:schemeClr val="bg1"/>
                </a:solidFill>
                <a:latin typeface="+mj-lt"/>
                <a:cs typeface="TheSansOffice"/>
              </a:rPr>
              <a:t>in der Bevölkerung</a:t>
            </a:r>
          </a:p>
        </p:txBody>
      </p:sp>
      <p:sp>
        <p:nvSpPr>
          <p:cNvPr id="11" name="Inhaltsplatzhalter 2">
            <a:extLst>
              <a:ext uri="{FF2B5EF4-FFF2-40B4-BE49-F238E27FC236}">
                <a16:creationId xmlns:a16="http://schemas.microsoft.com/office/drawing/2014/main" id="{D0EE704A-A072-48D9-89BB-663020E23C71}"/>
              </a:ext>
            </a:extLst>
          </p:cNvPr>
          <p:cNvSpPr txBox="1">
            <a:spLocks/>
          </p:cNvSpPr>
          <p:nvPr/>
        </p:nvSpPr>
        <p:spPr>
          <a:xfrm>
            <a:off x="395287" y="1466279"/>
            <a:ext cx="8296068" cy="3160746"/>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r>
              <a:rPr lang="de-DE" sz="1600" dirty="0">
                <a:solidFill>
                  <a:srgbClr val="5B6B6A"/>
                </a:solidFill>
                <a:latin typeface="Calibri" charset="0"/>
              </a:rPr>
              <a:t>58,8 % berichten von Schwierigkeiten im Umgang mit Gesundheitsinformationen </a:t>
            </a:r>
            <a:r>
              <a:rPr lang="de-DE" sz="1000" dirty="0">
                <a:solidFill>
                  <a:srgbClr val="5B6B6A"/>
                </a:solidFill>
                <a:latin typeface="Calibri" charset="0"/>
              </a:rPr>
              <a:t>(Schaeffer et al. 2021)</a:t>
            </a:r>
          </a:p>
          <a:p>
            <a:pPr marL="0" indent="0" algn="just">
              <a:spcBef>
                <a:spcPts val="0"/>
              </a:spcBef>
              <a:spcAft>
                <a:spcPts val="600"/>
              </a:spcAft>
              <a:buNone/>
            </a:pPr>
            <a:endParaRPr lang="de-DE" sz="1600" dirty="0">
              <a:solidFill>
                <a:srgbClr val="5B6B6A"/>
              </a:solidFill>
              <a:latin typeface="Calibri" charset="0"/>
            </a:endParaRPr>
          </a:p>
          <a:p>
            <a:pPr marL="0" indent="0" algn="just">
              <a:spcBef>
                <a:spcPts val="0"/>
              </a:spcBef>
              <a:spcAft>
                <a:spcPts val="600"/>
              </a:spcAft>
              <a:buNone/>
            </a:pPr>
            <a:r>
              <a:rPr lang="de-DE" sz="1600" dirty="0">
                <a:solidFill>
                  <a:srgbClr val="5B6B6A"/>
                </a:solidFill>
                <a:latin typeface="Calibri" charset="0"/>
              </a:rPr>
              <a:t>Personen mit Schwierigkeiten im Umgang mit Gesundheitsinformationen…</a:t>
            </a:r>
          </a:p>
          <a:p>
            <a:pPr lvl="1" algn="just">
              <a:spcBef>
                <a:spcPts val="0"/>
              </a:spcBef>
              <a:spcAft>
                <a:spcPts val="600"/>
              </a:spcAft>
              <a:buFont typeface="Arial" panose="020B0604020202020204" pitchFamily="34" charset="0"/>
              <a:buChar char="•"/>
            </a:pPr>
            <a:r>
              <a:rPr lang="de-DE" sz="1600" dirty="0" smtClean="0">
                <a:solidFill>
                  <a:srgbClr val="5B6B6A"/>
                </a:solidFill>
                <a:latin typeface="Calibri" charset="0"/>
              </a:rPr>
              <a:t>nehmen </a:t>
            </a:r>
            <a:r>
              <a:rPr lang="de-DE" sz="1600" dirty="0">
                <a:solidFill>
                  <a:srgbClr val="5B6B6A"/>
                </a:solidFill>
                <a:latin typeface="Calibri" charset="0"/>
              </a:rPr>
              <a:t>weniger Vorsorgeangebote in </a:t>
            </a:r>
            <a:r>
              <a:rPr lang="de-DE" sz="1600" dirty="0" smtClean="0">
                <a:solidFill>
                  <a:srgbClr val="5B6B6A"/>
                </a:solidFill>
                <a:latin typeface="Calibri" charset="0"/>
              </a:rPr>
              <a:t>Anspruch.</a:t>
            </a:r>
            <a:endParaRPr lang="de-DE" sz="1600" dirty="0">
              <a:solidFill>
                <a:srgbClr val="5B6B6A"/>
              </a:solidFill>
              <a:latin typeface="Calibri" charset="0"/>
            </a:endParaRPr>
          </a:p>
          <a:p>
            <a:pPr lvl="1" algn="just">
              <a:spcBef>
                <a:spcPts val="0"/>
              </a:spcBef>
              <a:spcAft>
                <a:spcPts val="600"/>
              </a:spcAft>
              <a:buFont typeface="Arial" panose="020B0604020202020204" pitchFamily="34" charset="0"/>
              <a:buChar char="•"/>
            </a:pPr>
            <a:r>
              <a:rPr lang="de-DE" sz="1600" dirty="0">
                <a:solidFill>
                  <a:srgbClr val="5B6B6A"/>
                </a:solidFill>
                <a:latin typeface="Calibri" charset="0"/>
              </a:rPr>
              <a:t>brauchen mehr medizinische </a:t>
            </a:r>
            <a:r>
              <a:rPr lang="de-DE" sz="1600" dirty="0" smtClean="0">
                <a:solidFill>
                  <a:srgbClr val="5B6B6A"/>
                </a:solidFill>
                <a:latin typeface="Calibri" charset="0"/>
              </a:rPr>
              <a:t>Notfallbehandlungen.</a:t>
            </a:r>
            <a:endParaRPr lang="de-DE" sz="1600" dirty="0">
              <a:solidFill>
                <a:srgbClr val="5B6B6A"/>
              </a:solidFill>
              <a:latin typeface="Calibri" charset="0"/>
            </a:endParaRPr>
          </a:p>
          <a:p>
            <a:pPr lvl="1" algn="just">
              <a:spcBef>
                <a:spcPts val="0"/>
              </a:spcBef>
              <a:spcAft>
                <a:spcPts val="600"/>
              </a:spcAft>
              <a:buFont typeface="Arial" panose="020B0604020202020204" pitchFamily="34" charset="0"/>
              <a:buChar char="•"/>
            </a:pPr>
            <a:r>
              <a:rPr lang="de-DE" sz="1600" dirty="0">
                <a:solidFill>
                  <a:srgbClr val="5B6B6A"/>
                </a:solidFill>
                <a:latin typeface="Calibri" charset="0"/>
              </a:rPr>
              <a:t>werden häufiger </a:t>
            </a:r>
            <a:r>
              <a:rPr lang="de-DE" sz="1600" dirty="0" smtClean="0">
                <a:solidFill>
                  <a:srgbClr val="5B6B6A"/>
                </a:solidFill>
                <a:latin typeface="Calibri" charset="0"/>
              </a:rPr>
              <a:t>hospitalisiert.</a:t>
            </a:r>
            <a:endParaRPr lang="de-DE" sz="1600" dirty="0">
              <a:solidFill>
                <a:srgbClr val="5B6B6A"/>
              </a:solidFill>
              <a:latin typeface="Calibri" charset="0"/>
            </a:endParaRPr>
          </a:p>
          <a:p>
            <a:pPr lvl="1" algn="just">
              <a:spcBef>
                <a:spcPts val="0"/>
              </a:spcBef>
              <a:spcAft>
                <a:spcPts val="600"/>
              </a:spcAft>
              <a:buFont typeface="Arial" panose="020B0604020202020204" pitchFamily="34" charset="0"/>
              <a:buChar char="•"/>
            </a:pPr>
            <a:r>
              <a:rPr lang="de-DE" sz="1600" dirty="0">
                <a:solidFill>
                  <a:srgbClr val="5B6B6A"/>
                </a:solidFill>
                <a:latin typeface="Calibri" charset="0"/>
              </a:rPr>
              <a:t>sind weniger gut in der Lage, Medikamente richtig </a:t>
            </a:r>
            <a:r>
              <a:rPr lang="de-DE" sz="1600" dirty="0" smtClean="0">
                <a:solidFill>
                  <a:srgbClr val="5B6B6A"/>
                </a:solidFill>
                <a:latin typeface="Calibri" charset="0"/>
              </a:rPr>
              <a:t>einzunehmen.</a:t>
            </a:r>
            <a:endParaRPr lang="de-DE" sz="1600" dirty="0">
              <a:solidFill>
                <a:srgbClr val="5B6B6A"/>
              </a:solidFill>
              <a:latin typeface="Calibri" charset="0"/>
            </a:endParaRPr>
          </a:p>
          <a:p>
            <a:pPr lvl="1" algn="just">
              <a:spcBef>
                <a:spcPts val="0"/>
              </a:spcBef>
              <a:spcAft>
                <a:spcPts val="600"/>
              </a:spcAft>
              <a:buFont typeface="Arial" panose="020B0604020202020204" pitchFamily="34" charset="0"/>
              <a:buChar char="•"/>
            </a:pPr>
            <a:r>
              <a:rPr lang="de-DE" sz="1600" dirty="0">
                <a:solidFill>
                  <a:srgbClr val="5B6B6A"/>
                </a:solidFill>
                <a:latin typeface="Calibri" charset="0"/>
              </a:rPr>
              <a:t>haben eine schlechtere Mitwirkung an Behandlung und </a:t>
            </a:r>
            <a:r>
              <a:rPr lang="de-DE" sz="1600" dirty="0" smtClean="0">
                <a:solidFill>
                  <a:srgbClr val="5B6B6A"/>
                </a:solidFill>
                <a:latin typeface="Calibri" charset="0"/>
              </a:rPr>
              <a:t>Pflege.</a:t>
            </a:r>
            <a:endParaRPr lang="de-DE" sz="1600" dirty="0">
              <a:solidFill>
                <a:srgbClr val="5B6B6A"/>
              </a:solidFill>
              <a:latin typeface="Calibri" charset="0"/>
            </a:endParaRPr>
          </a:p>
          <a:p>
            <a:pPr lvl="1" algn="just">
              <a:spcBef>
                <a:spcPts val="0"/>
              </a:spcBef>
              <a:spcAft>
                <a:spcPts val="600"/>
              </a:spcAft>
              <a:buFont typeface="Arial" panose="020B0604020202020204" pitchFamily="34" charset="0"/>
              <a:buChar char="•"/>
            </a:pPr>
            <a:r>
              <a:rPr lang="de-DE" sz="1600" dirty="0">
                <a:solidFill>
                  <a:srgbClr val="5B6B6A"/>
                </a:solidFill>
                <a:latin typeface="Calibri" charset="0"/>
              </a:rPr>
              <a:t>haben ein höheres Risiko für </a:t>
            </a:r>
            <a:r>
              <a:rPr lang="de-DE" sz="1600" dirty="0" smtClean="0">
                <a:solidFill>
                  <a:srgbClr val="5B6B6A"/>
                </a:solidFill>
                <a:latin typeface="Calibri" charset="0"/>
              </a:rPr>
              <a:t>Komplikationen.</a:t>
            </a:r>
            <a:endParaRPr lang="de-DE" sz="1600" dirty="0">
              <a:solidFill>
                <a:srgbClr val="5B6B6A"/>
              </a:solidFill>
              <a:latin typeface="Calibri" charset="0"/>
            </a:endParaRPr>
          </a:p>
          <a:p>
            <a:pPr lvl="1" algn="just">
              <a:spcBef>
                <a:spcPts val="0"/>
              </a:spcBef>
              <a:spcAft>
                <a:spcPts val="600"/>
              </a:spcAft>
              <a:buFont typeface="Arial" panose="020B0604020202020204" pitchFamily="34" charset="0"/>
              <a:buChar char="•"/>
            </a:pPr>
            <a:r>
              <a:rPr lang="de-DE" sz="1600" dirty="0">
                <a:solidFill>
                  <a:srgbClr val="5B6B6A"/>
                </a:solidFill>
                <a:latin typeface="Calibri" charset="0"/>
              </a:rPr>
              <a:t>haben mehr ungeplante </a:t>
            </a:r>
            <a:r>
              <a:rPr lang="de-DE" sz="1600" dirty="0" smtClean="0">
                <a:solidFill>
                  <a:srgbClr val="5B6B6A"/>
                </a:solidFill>
                <a:latin typeface="Calibri" charset="0"/>
              </a:rPr>
              <a:t>Wiederaufnahmen.	</a:t>
            </a:r>
            <a:r>
              <a:rPr lang="de-DE" sz="1600" dirty="0">
                <a:solidFill>
                  <a:srgbClr val="5B6B6A"/>
                </a:solidFill>
                <a:latin typeface="Calibri" charset="0"/>
              </a:rPr>
              <a:t>	</a:t>
            </a:r>
            <a:r>
              <a:rPr lang="de-DE" sz="1600" dirty="0" smtClean="0">
                <a:solidFill>
                  <a:srgbClr val="5B6B6A"/>
                </a:solidFill>
                <a:latin typeface="Calibri" charset="0"/>
              </a:rPr>
              <a:t>			  </a:t>
            </a:r>
            <a:r>
              <a:rPr lang="de-DE" sz="1000" dirty="0">
                <a:solidFill>
                  <a:srgbClr val="5B6B6A"/>
                </a:solidFill>
                <a:latin typeface="Calibri" charset="0"/>
              </a:rPr>
              <a:t>(Dietscher/Pelikan 2016)</a:t>
            </a:r>
          </a:p>
        </p:txBody>
      </p:sp>
    </p:spTree>
    <p:extLst>
      <p:ext uri="{BB962C8B-B14F-4D97-AF65-F5344CB8AC3E}">
        <p14:creationId xmlns:p14="http://schemas.microsoft.com/office/powerpoint/2010/main" val="34172599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Inhaltsplatzhalter 2"/>
          <p:cNvSpPr>
            <a:spLocks/>
          </p:cNvSpPr>
          <p:nvPr/>
        </p:nvSpPr>
        <p:spPr bwMode="auto">
          <a:xfrm>
            <a:off x="395287" y="1564431"/>
            <a:ext cx="8296068" cy="2592289"/>
          </a:xfrm>
          <a:prstGeom prst="rect">
            <a:avLst/>
          </a:prstGeom>
          <a:noFill/>
        </p:spPr>
        <p:txBody>
          <a:bodyPr>
            <a:noAutofit/>
          </a:bodyPr>
          <a:lstStyle>
            <a:lvl1pPr marL="342893" indent="-342893" algn="l" defTabSz="457191">
              <a:spcBef>
                <a:spcPts val="0"/>
              </a:spcBef>
              <a:spcAft>
                <a:spcPts val="0"/>
              </a:spcAft>
              <a:buFont typeface="Arial"/>
              <a:buChar char="•"/>
              <a:defRPr sz="3200">
                <a:solidFill>
                  <a:schemeClr val="tx1"/>
                </a:solidFill>
                <a:latin typeface="+mn-lt"/>
                <a:ea typeface="+mn-ea"/>
                <a:cs typeface="+mn-cs"/>
              </a:defRPr>
            </a:lvl1pPr>
            <a:lvl2pPr marL="742936" indent="-285744" algn="l" defTabSz="457191">
              <a:spcBef>
                <a:spcPts val="0"/>
              </a:spcBef>
              <a:spcAft>
                <a:spcPts val="0"/>
              </a:spcAft>
              <a:buFont typeface="Arial"/>
              <a:buChar char="–"/>
              <a:defRPr sz="2800">
                <a:solidFill>
                  <a:schemeClr val="tx1"/>
                </a:solidFill>
                <a:latin typeface="+mn-lt"/>
                <a:ea typeface="+mn-ea"/>
                <a:cs typeface="+mn-cs"/>
              </a:defRPr>
            </a:lvl2pPr>
            <a:lvl3pPr marL="1142977" indent="-228595" algn="l" defTabSz="457191">
              <a:spcBef>
                <a:spcPts val="0"/>
              </a:spcBef>
              <a:spcAft>
                <a:spcPts val="0"/>
              </a:spcAft>
              <a:buFont typeface="Arial"/>
              <a:buChar char="•"/>
              <a:defRPr sz="2400">
                <a:solidFill>
                  <a:schemeClr val="tx1"/>
                </a:solidFill>
                <a:latin typeface="+mn-lt"/>
                <a:ea typeface="+mn-ea"/>
                <a:cs typeface="+mn-cs"/>
              </a:defRPr>
            </a:lvl3pPr>
            <a:lvl4pPr marL="1600168" indent="-228595" algn="l" defTabSz="457191">
              <a:spcBef>
                <a:spcPts val="0"/>
              </a:spcBef>
              <a:spcAft>
                <a:spcPts val="0"/>
              </a:spcAft>
              <a:buFont typeface="Arial"/>
              <a:buChar char="–"/>
              <a:defRPr sz="2000">
                <a:solidFill>
                  <a:schemeClr val="tx1"/>
                </a:solidFill>
                <a:latin typeface="+mn-lt"/>
                <a:ea typeface="+mn-ea"/>
                <a:cs typeface="+mn-cs"/>
              </a:defRPr>
            </a:lvl4pPr>
            <a:lvl5pPr marL="2057358" indent="-228595" algn="l" defTabSz="457191">
              <a:spcBef>
                <a:spcPts val="0"/>
              </a:spcBef>
              <a:spcAft>
                <a:spcPts val="0"/>
              </a:spcAft>
              <a:buFont typeface="Arial"/>
              <a:buChar char="»"/>
              <a:defRPr sz="2000">
                <a:solidFill>
                  <a:schemeClr val="tx1"/>
                </a:solidFill>
                <a:latin typeface="+mn-lt"/>
                <a:ea typeface="+mn-ea"/>
                <a:cs typeface="+mn-cs"/>
              </a:defRPr>
            </a:lvl5pPr>
            <a:lvl6pPr marL="2514550" indent="-228595" algn="l" defTabSz="457191">
              <a:spcBef>
                <a:spcPts val="0"/>
              </a:spcBef>
              <a:buFont typeface="Arial"/>
              <a:buChar char="•"/>
              <a:defRPr sz="2000">
                <a:solidFill>
                  <a:schemeClr val="tx1"/>
                </a:solidFill>
                <a:latin typeface="+mn-lt"/>
                <a:ea typeface="+mn-ea"/>
                <a:cs typeface="+mn-cs"/>
              </a:defRPr>
            </a:lvl6pPr>
            <a:lvl7pPr marL="2971740" indent="-228595" algn="l" defTabSz="457191">
              <a:spcBef>
                <a:spcPts val="0"/>
              </a:spcBef>
              <a:buFont typeface="Arial"/>
              <a:buChar char="•"/>
              <a:defRPr sz="2000">
                <a:solidFill>
                  <a:schemeClr val="tx1"/>
                </a:solidFill>
                <a:latin typeface="+mn-lt"/>
                <a:ea typeface="+mn-ea"/>
                <a:cs typeface="+mn-cs"/>
              </a:defRPr>
            </a:lvl7pPr>
            <a:lvl8pPr marL="3428930" indent="-228595" algn="l" defTabSz="457191">
              <a:spcBef>
                <a:spcPts val="0"/>
              </a:spcBef>
              <a:buFont typeface="Arial"/>
              <a:buChar char="•"/>
              <a:defRPr sz="2000">
                <a:solidFill>
                  <a:schemeClr val="tx1"/>
                </a:solidFill>
                <a:latin typeface="+mn-lt"/>
                <a:ea typeface="+mn-ea"/>
                <a:cs typeface="+mn-cs"/>
              </a:defRPr>
            </a:lvl8pPr>
            <a:lvl9pPr marL="3886122" indent="-228595" algn="l" defTabSz="457191">
              <a:spcBef>
                <a:spcPts val="0"/>
              </a:spcBef>
              <a:buFont typeface="Arial"/>
              <a:buChar char="•"/>
              <a:defRPr sz="2000">
                <a:solidFill>
                  <a:schemeClr val="tx1"/>
                </a:solidFill>
                <a:latin typeface="+mn-lt"/>
                <a:ea typeface="+mn-ea"/>
                <a:cs typeface="+mn-cs"/>
              </a:defRPr>
            </a:lvl9pPr>
          </a:lstStyle>
          <a:p>
            <a:pPr marL="0" indent="0" algn="just">
              <a:spcBef>
                <a:spcPts val="0"/>
              </a:spcBef>
              <a:spcAft>
                <a:spcPts val="600"/>
              </a:spcAft>
              <a:buNone/>
              <a:defRPr/>
            </a:pPr>
            <a:r>
              <a:rPr lang="de-DE" sz="1600" dirty="0" smtClean="0">
                <a:solidFill>
                  <a:srgbClr val="5B6B6A"/>
                </a:solidFill>
                <a:latin typeface="Calibri"/>
              </a:rPr>
              <a:t>Um die Gesundheitskompetenz in Deutschland nachhaltig zu stärken, spielt es eine große Rolle, wie gesundheitskompetent und nutzerfreundlich das Gesundheitssystem gestaltet ist. </a:t>
            </a:r>
          </a:p>
          <a:p>
            <a:pPr marL="0" indent="0" algn="just">
              <a:spcBef>
                <a:spcPts val="0"/>
              </a:spcBef>
              <a:spcAft>
                <a:spcPts val="600"/>
              </a:spcAft>
              <a:buNone/>
              <a:defRPr/>
            </a:pPr>
            <a:r>
              <a:rPr lang="de-DE" sz="1600" dirty="0" smtClean="0">
                <a:solidFill>
                  <a:srgbClr val="5B6B6A"/>
                </a:solidFill>
                <a:latin typeface="Calibri"/>
              </a:rPr>
              <a:t>Der Nationale Aktionsplan konzentriert sich auf vier Bereiche:</a:t>
            </a:r>
            <a:endParaRPr lang="de-DE" sz="1000" dirty="0" smtClean="0">
              <a:solidFill>
                <a:srgbClr val="5B6B6A"/>
              </a:solidFill>
              <a:latin typeface="Calibri"/>
            </a:endParaRPr>
          </a:p>
          <a:p>
            <a:pPr marL="342900" indent="-342900" algn="just">
              <a:spcBef>
                <a:spcPts val="0"/>
              </a:spcBef>
              <a:spcAft>
                <a:spcPts val="600"/>
              </a:spcAft>
              <a:buAutoNum type="arabicParenR"/>
              <a:defRPr/>
            </a:pPr>
            <a:r>
              <a:rPr lang="de-DE" sz="1600" dirty="0" smtClean="0">
                <a:solidFill>
                  <a:srgbClr val="5B6B6A"/>
                </a:solidFill>
                <a:latin typeface="Calibri"/>
              </a:rPr>
              <a:t>Gesundheitskompetenz in allen Lebenswelten fördern</a:t>
            </a:r>
          </a:p>
          <a:p>
            <a:pPr marL="342900" indent="-342900" algn="just">
              <a:spcBef>
                <a:spcPts val="0"/>
              </a:spcBef>
              <a:spcAft>
                <a:spcPts val="600"/>
              </a:spcAft>
              <a:buAutoNum type="arabicParenR"/>
              <a:defRPr/>
            </a:pPr>
            <a:r>
              <a:rPr lang="de-DE" sz="1600" dirty="0" smtClean="0">
                <a:solidFill>
                  <a:srgbClr val="5B6B6A"/>
                </a:solidFill>
                <a:latin typeface="Calibri"/>
              </a:rPr>
              <a:t>Das Gesundheitssystem nutzerfreundlich und gesundheitskompetent gestalten</a:t>
            </a:r>
            <a:endParaRPr lang="de-DE" sz="1600" dirty="0">
              <a:solidFill>
                <a:srgbClr val="5B6B6A"/>
              </a:solidFill>
              <a:latin typeface="Calibri"/>
            </a:endParaRPr>
          </a:p>
          <a:p>
            <a:pPr marL="342900" indent="-342900" algn="just">
              <a:spcBef>
                <a:spcPts val="0"/>
              </a:spcBef>
              <a:spcAft>
                <a:spcPts val="600"/>
              </a:spcAft>
              <a:buAutoNum type="arabicParenR"/>
              <a:defRPr/>
            </a:pPr>
            <a:r>
              <a:rPr lang="de-DE" sz="1600" dirty="0" smtClean="0">
                <a:solidFill>
                  <a:srgbClr val="5B6B6A"/>
                </a:solidFill>
                <a:latin typeface="Calibri"/>
              </a:rPr>
              <a:t>Gesundheitskompetent mit chronischer </a:t>
            </a:r>
            <a:r>
              <a:rPr lang="de-DE" sz="1600" dirty="0">
                <a:solidFill>
                  <a:srgbClr val="5B6B6A"/>
                </a:solidFill>
                <a:latin typeface="Calibri"/>
              </a:rPr>
              <a:t>E</a:t>
            </a:r>
            <a:r>
              <a:rPr lang="de-DE" sz="1600" dirty="0" smtClean="0">
                <a:solidFill>
                  <a:srgbClr val="5B6B6A"/>
                </a:solidFill>
                <a:latin typeface="Calibri"/>
              </a:rPr>
              <a:t>rkrankung leben</a:t>
            </a:r>
          </a:p>
          <a:p>
            <a:pPr marL="342900" indent="-342900" algn="just">
              <a:spcBef>
                <a:spcPts val="0"/>
              </a:spcBef>
              <a:spcAft>
                <a:spcPts val="600"/>
              </a:spcAft>
              <a:buAutoNum type="arabicParenR"/>
              <a:defRPr/>
            </a:pPr>
            <a:r>
              <a:rPr lang="de-DE" sz="1600" dirty="0" smtClean="0">
                <a:solidFill>
                  <a:srgbClr val="5B6B6A"/>
                </a:solidFill>
                <a:latin typeface="Calibri"/>
              </a:rPr>
              <a:t>Gesundheitskompetenz systematisch erforschen</a:t>
            </a:r>
            <a:endParaRPr dirty="0"/>
          </a:p>
          <a:p>
            <a:pPr marL="0" indent="0" algn="just">
              <a:spcBef>
                <a:spcPts val="0"/>
              </a:spcBef>
              <a:spcAft>
                <a:spcPts val="600"/>
              </a:spcAft>
              <a:buNone/>
              <a:defRPr/>
            </a:pPr>
            <a:endParaRPr lang="de-DE" sz="1600" dirty="0">
              <a:solidFill>
                <a:srgbClr val="5B6B6A"/>
              </a:solidFill>
              <a:latin typeface="Calibri"/>
            </a:endParaRPr>
          </a:p>
          <a:p>
            <a:pPr marL="0" indent="0" algn="just">
              <a:spcBef>
                <a:spcPts val="0"/>
              </a:spcBef>
              <a:spcAft>
                <a:spcPts val="600"/>
              </a:spcAft>
              <a:buNone/>
              <a:defRPr/>
            </a:pPr>
            <a:endParaRPr lang="de-DE" sz="1600" dirty="0">
              <a:solidFill>
                <a:srgbClr val="5B6B6A"/>
              </a:solidFill>
              <a:latin typeface="Calibri"/>
            </a:endParaRPr>
          </a:p>
        </p:txBody>
      </p:sp>
      <p:sp>
        <p:nvSpPr>
          <p:cNvPr id="7" name="Textfeld 6"/>
          <p:cNvSpPr txBox="1"/>
          <p:nvPr/>
        </p:nvSpPr>
        <p:spPr>
          <a:xfrm>
            <a:off x="395288" y="150490"/>
            <a:ext cx="3384623"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Gesundheitskompetenz</a:t>
            </a:r>
          </a:p>
        </p:txBody>
      </p:sp>
      <p:sp>
        <p:nvSpPr>
          <p:cNvPr id="8" name="Textfeld 7"/>
          <p:cNvSpPr txBox="1"/>
          <p:nvPr/>
        </p:nvSpPr>
        <p:spPr>
          <a:xfrm>
            <a:off x="683825" y="617741"/>
            <a:ext cx="3960183" cy="363586"/>
          </a:xfrm>
          <a:prstGeom prst="rect">
            <a:avLst/>
          </a:prstGeom>
          <a:solidFill>
            <a:srgbClr val="8A969A"/>
          </a:solidFill>
        </p:spPr>
        <p:txBody>
          <a:bodyPr wrap="square" lIns="71978" tIns="89972" rIns="0" bIns="71978" anchor="ctr">
            <a:spAutoFit/>
          </a:bodyPr>
          <a:lstStyle/>
          <a:p>
            <a:pPr>
              <a:defRPr/>
            </a:pPr>
            <a:r>
              <a:rPr lang="de-DE" sz="1300" spc="50" dirty="0">
                <a:solidFill>
                  <a:schemeClr val="bg1"/>
                </a:solidFill>
                <a:latin typeface="+mj-lt"/>
                <a:cs typeface="TheSansOffice"/>
              </a:rPr>
              <a:t>Der Nationale Aktionsplan Gesundheitskompetenz </a:t>
            </a:r>
          </a:p>
        </p:txBody>
      </p:sp>
      <p:sp>
        <p:nvSpPr>
          <p:cNvPr id="9" name="Inhaltsplatzhalter 2">
            <a:extLst>
              <a:ext uri="{FF2B5EF4-FFF2-40B4-BE49-F238E27FC236}">
                <a16:creationId xmlns:a16="http://schemas.microsoft.com/office/drawing/2014/main" id="{8A5979ED-C3ED-4A11-AEB3-AB2334EF19DB}"/>
              </a:ext>
            </a:extLst>
          </p:cNvPr>
          <p:cNvSpPr txBox="1">
            <a:spLocks/>
          </p:cNvSpPr>
          <p:nvPr/>
        </p:nvSpPr>
        <p:spPr>
          <a:xfrm>
            <a:off x="7338076" y="4337311"/>
            <a:ext cx="1353279" cy="245564"/>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buNone/>
              <a:defRPr/>
            </a:pPr>
            <a:r>
              <a:rPr lang="de-DE" sz="1000" dirty="0" smtClean="0">
                <a:solidFill>
                  <a:srgbClr val="5B6B6A"/>
                </a:solidFill>
              </a:rPr>
              <a:t>(Schaeffer et al. 2018)</a:t>
            </a:r>
            <a:endParaRPr lang="de-DE" sz="1000" dirty="0">
              <a:solidFill>
                <a:srgbClr val="5B6B6A"/>
              </a:solidFill>
            </a:endParaRPr>
          </a:p>
        </p:txBody>
      </p:sp>
    </p:spTree>
    <p:extLst>
      <p:ext uri="{BB962C8B-B14F-4D97-AF65-F5344CB8AC3E}">
        <p14:creationId xmlns:p14="http://schemas.microsoft.com/office/powerpoint/2010/main" val="2818408710"/>
      </p:ext>
    </p:extLst>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1547664" y="4795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 name="Textfeld 1"/>
          <p:cNvSpPr txBox="1"/>
          <p:nvPr/>
        </p:nvSpPr>
        <p:spPr>
          <a:xfrm>
            <a:off x="-36132" y="2257968"/>
            <a:ext cx="1558246" cy="2169825"/>
          </a:xfrm>
          <a:prstGeom prst="rect">
            <a:avLst/>
          </a:prstGeom>
          <a:noFill/>
        </p:spPr>
        <p:txBody>
          <a:bodyPr wrap="square" rtlCol="0">
            <a:spAutoFit/>
          </a:bodyPr>
          <a:lstStyle/>
          <a:p>
            <a:pPr algn="r"/>
            <a:r>
              <a:rPr lang="de-DE" sz="1100" b="1" dirty="0">
                <a:solidFill>
                  <a:srgbClr val="979FA2"/>
                </a:solidFill>
              </a:rPr>
              <a:t>Leitbild</a:t>
            </a:r>
          </a:p>
          <a:p>
            <a:pPr algn="r"/>
            <a:endParaRPr lang="de-DE" sz="1200" b="1" dirty="0">
              <a:solidFill>
                <a:srgbClr val="979FA2"/>
              </a:solidFill>
            </a:endParaRPr>
          </a:p>
          <a:p>
            <a:pPr algn="r"/>
            <a:r>
              <a:rPr lang="de-DE" sz="1100" b="1" dirty="0" smtClean="0">
                <a:solidFill>
                  <a:srgbClr val="979FA2"/>
                </a:solidFill>
              </a:rPr>
              <a:t>(Gemeinsame) Entwicklung </a:t>
            </a:r>
            <a:r>
              <a:rPr lang="de-DE" sz="1100" b="1" dirty="0" smtClean="0">
                <a:solidFill>
                  <a:srgbClr val="979FA2"/>
                </a:solidFill>
              </a:rPr>
              <a:t>und Testung von </a:t>
            </a:r>
            <a:r>
              <a:rPr lang="de-DE" sz="1100" b="1" dirty="0">
                <a:solidFill>
                  <a:srgbClr val="979FA2"/>
                </a:solidFill>
              </a:rPr>
              <a:t>Materialien</a:t>
            </a:r>
          </a:p>
          <a:p>
            <a:pPr algn="r"/>
            <a:endParaRPr lang="de-DE" sz="1200" b="1" dirty="0">
              <a:solidFill>
                <a:srgbClr val="979FA2"/>
              </a:solidFill>
            </a:endParaRPr>
          </a:p>
          <a:p>
            <a:pPr algn="r"/>
            <a:r>
              <a:rPr lang="de-DE" sz="1100" b="1" dirty="0">
                <a:solidFill>
                  <a:srgbClr val="979FA2"/>
                </a:solidFill>
              </a:rPr>
              <a:t>Schulung der </a:t>
            </a:r>
            <a:r>
              <a:rPr lang="de-DE" sz="1100" b="1" dirty="0" smtClean="0">
                <a:solidFill>
                  <a:srgbClr val="979FA2"/>
                </a:solidFill>
              </a:rPr>
              <a:t>Mitarbeitenden zur Gesundheitskompetenz</a:t>
            </a:r>
            <a:endParaRPr lang="de-DE" sz="1100" b="1" dirty="0">
              <a:solidFill>
                <a:srgbClr val="979FA2"/>
              </a:solidFill>
            </a:endParaRPr>
          </a:p>
          <a:p>
            <a:pPr algn="r"/>
            <a:endParaRPr lang="de-DE" sz="1200" b="1" dirty="0">
              <a:solidFill>
                <a:srgbClr val="979FA2"/>
              </a:solidFill>
            </a:endParaRPr>
          </a:p>
          <a:p>
            <a:pPr algn="r"/>
            <a:r>
              <a:rPr lang="de-DE" sz="1100" b="1" dirty="0">
                <a:solidFill>
                  <a:srgbClr val="979FA2"/>
                </a:solidFill>
              </a:rPr>
              <a:t>Orientierung</a:t>
            </a:r>
          </a:p>
        </p:txBody>
      </p:sp>
      <p:grpSp>
        <p:nvGrpSpPr>
          <p:cNvPr id="23" name="Gruppieren 22"/>
          <p:cNvGrpSpPr/>
          <p:nvPr/>
        </p:nvGrpSpPr>
        <p:grpSpPr>
          <a:xfrm>
            <a:off x="1500015" y="1112436"/>
            <a:ext cx="5743324" cy="3618959"/>
            <a:chOff x="1663991" y="1204392"/>
            <a:chExt cx="5743324" cy="3618959"/>
          </a:xfrm>
        </p:grpSpPr>
        <p:sp>
          <p:nvSpPr>
            <p:cNvPr id="24" name="Gleichschenkliges Dreieck 23">
              <a:extLst>
                <a:ext uri="{FF2B5EF4-FFF2-40B4-BE49-F238E27FC236}">
                  <a16:creationId xmlns:a16="http://schemas.microsoft.com/office/drawing/2014/main" id="{1DF98810-0C0C-4799-AD5F-F2B26E35C241}"/>
                </a:ext>
              </a:extLst>
            </p:cNvPr>
            <p:cNvSpPr/>
            <p:nvPr/>
          </p:nvSpPr>
          <p:spPr>
            <a:xfrm>
              <a:off x="1691680" y="1204392"/>
              <a:ext cx="5715635" cy="705485"/>
            </a:xfrm>
            <a:prstGeom prst="triangle">
              <a:avLst/>
            </a:prstGeom>
            <a:solidFill>
              <a:schemeClr val="bg1">
                <a:lumMod val="95000"/>
              </a:schemeClr>
            </a:soli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eaLnBrk="0" fontAlgn="base" hangingPunct="0">
                <a:lnSpc>
                  <a:spcPct val="106000"/>
                </a:lnSpc>
                <a:spcAft>
                  <a:spcPts val="0"/>
                </a:spcAft>
              </a:pPr>
              <a:r>
                <a:rPr lang="de-DE" sz="1100" kern="1200">
                  <a:solidFill>
                    <a:srgbClr val="000000"/>
                  </a:solidFill>
                  <a:effectLst/>
                  <a:ea typeface="Calibri" panose="020F0502020204030204" pitchFamily="34" charset="0"/>
                  <a:cs typeface="Times New Roman" panose="02020603050405020304" pitchFamily="18" charset="0"/>
                </a:rPr>
                <a:t>Gesundheitskompetente Einrichtungen… </a:t>
              </a:r>
              <a:endParaRPr lang="de-DE" sz="1100">
                <a:effectLst/>
                <a:ea typeface="Calibri" panose="020F0502020204030204" pitchFamily="34" charset="0"/>
                <a:cs typeface="Times New Roman" panose="02020603050405020304" pitchFamily="18" charset="0"/>
              </a:endParaRPr>
            </a:p>
            <a:p>
              <a:pPr algn="ctr" eaLnBrk="0" fontAlgn="base" hangingPunct="0">
                <a:lnSpc>
                  <a:spcPct val="106000"/>
                </a:lnSpc>
                <a:spcAft>
                  <a:spcPts val="0"/>
                </a:spcAft>
              </a:pPr>
              <a:r>
                <a:rPr lang="de-DE" sz="500">
                  <a:solidFill>
                    <a:srgbClr val="000000"/>
                  </a:solidFill>
                  <a:effectLst/>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sp>
          <p:nvSpPr>
            <p:cNvPr id="25" name="Rechteck 24"/>
            <p:cNvSpPr/>
            <p:nvPr/>
          </p:nvSpPr>
          <p:spPr>
            <a:xfrm>
              <a:off x="1691680" y="1996479"/>
              <a:ext cx="2324100" cy="2799395"/>
            </a:xfrm>
            <a:prstGeom prst="rect">
              <a:avLst/>
            </a:prstGeom>
            <a:solidFill>
              <a:schemeClr val="bg1">
                <a:lumMod val="95000"/>
              </a:schemeClr>
            </a:soli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wrap="square" tIns="0" rtlCol="0" anchor="t">
              <a:noAutofit/>
            </a:bodyPr>
            <a:lstStyle/>
            <a:p>
              <a:pPr>
                <a:lnSpc>
                  <a:spcPct val="107000"/>
                </a:lnSpc>
                <a:spcAft>
                  <a:spcPts val="800"/>
                </a:spcAft>
              </a:pPr>
              <a:r>
                <a:rPr lang="de-DE" sz="800">
                  <a:solidFill>
                    <a:schemeClr val="tx1"/>
                  </a:solidFill>
                  <a:effectLst/>
                  <a:ea typeface="Calibri" panose="020F0502020204030204" pitchFamily="34" charset="0"/>
                  <a:cs typeface="Times New Roman" panose="02020603050405020304" pitchFamily="18" charset="0"/>
                </a:rPr>
                <a:t> </a:t>
              </a:r>
            </a:p>
          </p:txBody>
        </p:sp>
        <p:sp>
          <p:nvSpPr>
            <p:cNvPr id="26" name="Rechteck 25"/>
            <p:cNvSpPr/>
            <p:nvPr/>
          </p:nvSpPr>
          <p:spPr>
            <a:xfrm>
              <a:off x="5057847" y="1996479"/>
              <a:ext cx="2331085" cy="2799395"/>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wrap="square" tIns="0" bIns="72000" rtlCol="0" anchor="t" anchorCtr="0">
              <a:noAutofit/>
            </a:bodyPr>
            <a:lstStyle/>
            <a:p>
              <a:endParaRPr lang="de-DE" sz="800">
                <a:solidFill>
                  <a:schemeClr val="tx1"/>
                </a:solidFill>
              </a:endParaRPr>
            </a:p>
          </p:txBody>
        </p:sp>
        <p:sp>
          <p:nvSpPr>
            <p:cNvPr id="28" name="Textfeld 27"/>
            <p:cNvSpPr txBox="1"/>
            <p:nvPr/>
          </p:nvSpPr>
          <p:spPr>
            <a:xfrm>
              <a:off x="2342540" y="2076445"/>
              <a:ext cx="1673239" cy="2746906"/>
            </a:xfrm>
            <a:prstGeom prst="rect">
              <a:avLst/>
            </a:prstGeom>
            <a:noFill/>
          </p:spPr>
          <p:txBody>
            <a:bodyPr wrap="square" lIns="0" rtlCol="0">
              <a:spAutoFit/>
            </a:bodyPr>
            <a:lstStyle/>
            <a:p>
              <a:r>
                <a:rPr lang="de-DE" sz="900" dirty="0"/>
                <a:t>…setzen Maßnahmen zur Stärkung der Gesundheitskompetenz über alle Strukturen der Einrichtung hinweg um.</a:t>
              </a:r>
            </a:p>
            <a:p>
              <a:endParaRPr lang="de-DE" sz="1050" dirty="0"/>
            </a:p>
            <a:p>
              <a:r>
                <a:rPr lang="de-DE" sz="900" dirty="0"/>
                <a:t>…beziehen alle Akteur*innen in die Entwicklung von Dokumenten, Materialien und Dienstleistungen ein.</a:t>
              </a:r>
            </a:p>
            <a:p>
              <a:endParaRPr lang="de-DE" sz="900" dirty="0"/>
            </a:p>
            <a:p>
              <a:r>
                <a:rPr lang="de-DE" sz="900" dirty="0"/>
                <a:t>…schulen ihre </a:t>
              </a:r>
              <a:r>
                <a:rPr lang="de-DE" sz="900" dirty="0" smtClean="0"/>
                <a:t>Mitarbeitende </a:t>
              </a:r>
              <a:r>
                <a:rPr lang="de-DE" sz="900" dirty="0"/>
                <a:t>im Bereich der </a:t>
              </a:r>
              <a:r>
                <a:rPr lang="de-DE" sz="900" dirty="0" smtClean="0"/>
                <a:t>Gesundheitskompetenz</a:t>
              </a:r>
              <a:r>
                <a:rPr lang="de-DE" sz="900" dirty="0"/>
                <a:t>.</a:t>
              </a:r>
            </a:p>
            <a:p>
              <a:endParaRPr lang="de-DE" sz="900" dirty="0"/>
            </a:p>
            <a:p>
              <a:r>
                <a:rPr lang="de-DE" sz="900" dirty="0"/>
                <a:t>…ermöglichen eine einfache Orientierung und leichten Zugang zu Angeboten, Dokumenten und Materialien.</a:t>
              </a:r>
              <a:endParaRPr lang="de-DE" sz="900" dirty="0">
                <a:ea typeface="Calibri" panose="020F0502020204030204" pitchFamily="34" charset="0"/>
                <a:cs typeface="Times New Roman" panose="02020603050405020304" pitchFamily="18" charset="0"/>
              </a:endParaRPr>
            </a:p>
          </p:txBody>
        </p:sp>
        <p:sp>
          <p:nvSpPr>
            <p:cNvPr id="29" name="Textfeld 28"/>
            <p:cNvSpPr txBox="1"/>
            <p:nvPr/>
          </p:nvSpPr>
          <p:spPr>
            <a:xfrm>
              <a:off x="5759851" y="2050339"/>
              <a:ext cx="1638272" cy="2708434"/>
            </a:xfrm>
            <a:prstGeom prst="rect">
              <a:avLst/>
            </a:prstGeom>
            <a:noFill/>
          </p:spPr>
          <p:txBody>
            <a:bodyPr wrap="square" lIns="0" rtlCol="0">
              <a:spAutoFit/>
            </a:bodyPr>
            <a:lstStyle/>
            <a:p>
              <a:r>
                <a:rPr lang="de-DE" sz="900" dirty="0"/>
                <a:t>…kommunizieren verständlich und gesundheitskompetent mit den </a:t>
              </a:r>
              <a:r>
                <a:rPr lang="de-DE" sz="900" dirty="0" smtClean="0"/>
                <a:t>Klient*innen.</a:t>
              </a:r>
              <a:endParaRPr lang="de-DE" sz="900" dirty="0"/>
            </a:p>
            <a:p>
              <a:endParaRPr lang="de-DE" sz="900" dirty="0"/>
            </a:p>
            <a:p>
              <a:endParaRPr lang="de-DE" sz="900" dirty="0"/>
            </a:p>
            <a:p>
              <a:r>
                <a:rPr lang="de-DE" sz="900" dirty="0"/>
                <a:t>…berücksichtigen und fördern die Gesundheitskompetenz der </a:t>
              </a:r>
              <a:r>
                <a:rPr lang="de-DE" sz="900" dirty="0" smtClean="0"/>
                <a:t>Klient*innen.</a:t>
              </a:r>
              <a:endParaRPr lang="de-DE" sz="900" dirty="0"/>
            </a:p>
            <a:p>
              <a:endParaRPr lang="de-DE" sz="900" dirty="0"/>
            </a:p>
            <a:p>
              <a:endParaRPr lang="de-DE" sz="900" dirty="0"/>
            </a:p>
            <a:p>
              <a:r>
                <a:rPr lang="de-DE" sz="900" dirty="0"/>
                <a:t>…berücksichtigen und fördern die Gesundheitskompetenz ihrer Mitarbeitenden.</a:t>
              </a:r>
            </a:p>
            <a:p>
              <a:endParaRPr lang="de-DE" sz="900" dirty="0"/>
            </a:p>
            <a:p>
              <a:endParaRPr lang="de-DE" sz="900" dirty="0"/>
            </a:p>
            <a:p>
              <a:r>
                <a:rPr lang="de-DE" sz="900" dirty="0"/>
                <a:t>…tragen zur Entwicklung der Gesundheitskompetenz in der Region bei.</a:t>
              </a:r>
            </a:p>
            <a:p>
              <a:pPr algn="just"/>
              <a:endParaRPr lang="de-DE" sz="800" dirty="0"/>
            </a:p>
          </p:txBody>
        </p:sp>
        <p:sp>
          <p:nvSpPr>
            <p:cNvPr id="30" name="Textfeld 29"/>
            <p:cNvSpPr txBox="1"/>
            <p:nvPr/>
          </p:nvSpPr>
          <p:spPr>
            <a:xfrm>
              <a:off x="1663991" y="2004173"/>
              <a:ext cx="594546" cy="2693045"/>
            </a:xfrm>
            <a:prstGeom prst="rect">
              <a:avLst/>
            </a:prstGeom>
            <a:noFill/>
          </p:spPr>
          <p:txBody>
            <a:bodyPr wrap="square" rIns="0" rtlCol="0">
              <a:spAutoFit/>
            </a:bodyPr>
            <a:lstStyle/>
            <a:p>
              <a:pPr algn="ctr"/>
              <a:endParaRPr lang="de-DE" sz="800"/>
            </a:p>
            <a:p>
              <a:pPr algn="ctr"/>
              <a:endParaRPr lang="de-DE" sz="800"/>
            </a:p>
            <a:p>
              <a:pPr algn="ctr"/>
              <a:endParaRPr lang="de-DE" sz="800"/>
            </a:p>
            <a:p>
              <a:pPr algn="ctr"/>
              <a:r>
                <a:rPr lang="de-DE" sz="800"/>
                <a:t>Handlungs-feld 1 </a:t>
              </a:r>
            </a:p>
            <a:p>
              <a:pPr algn="ctr"/>
              <a:endParaRPr lang="de-DE" sz="800"/>
            </a:p>
            <a:p>
              <a:pPr algn="ctr"/>
              <a:endParaRPr lang="de-DE" sz="800"/>
            </a:p>
            <a:p>
              <a:pPr algn="ctr"/>
              <a:endParaRPr lang="de-DE" sz="900"/>
            </a:p>
            <a:p>
              <a:pPr algn="ctr"/>
              <a:r>
                <a:rPr lang="de-DE" sz="800"/>
                <a:t>Handlungs-feld  2</a:t>
              </a:r>
            </a:p>
            <a:p>
              <a:pPr algn="ctr"/>
              <a:endParaRPr lang="de-DE" sz="800"/>
            </a:p>
            <a:p>
              <a:pPr algn="ctr"/>
              <a:endParaRPr lang="de-DE" sz="1400"/>
            </a:p>
            <a:p>
              <a:pPr algn="ctr"/>
              <a:endParaRPr lang="de-DE" sz="800"/>
            </a:p>
            <a:p>
              <a:pPr algn="ctr"/>
              <a:r>
                <a:rPr lang="de-DE" sz="800"/>
                <a:t>Handlungs-feld 3</a:t>
              </a:r>
            </a:p>
            <a:p>
              <a:pPr algn="ctr"/>
              <a:endParaRPr lang="de-DE" sz="800"/>
            </a:p>
            <a:p>
              <a:pPr algn="ctr"/>
              <a:endParaRPr lang="de-DE" sz="800"/>
            </a:p>
            <a:p>
              <a:pPr algn="ctr"/>
              <a:endParaRPr lang="de-DE" sz="800"/>
            </a:p>
            <a:p>
              <a:pPr algn="ctr"/>
              <a:r>
                <a:rPr lang="de-DE" sz="800"/>
                <a:t>Handlungs-feld</a:t>
              </a:r>
              <a:r>
                <a:rPr lang="de-DE" sz="1000"/>
                <a:t> </a:t>
              </a:r>
              <a:r>
                <a:rPr lang="de-DE" sz="800"/>
                <a:t>4</a:t>
              </a:r>
            </a:p>
          </p:txBody>
        </p:sp>
        <p:sp>
          <p:nvSpPr>
            <p:cNvPr id="31" name="Textfeld 30"/>
            <p:cNvSpPr txBox="1"/>
            <p:nvPr/>
          </p:nvSpPr>
          <p:spPr>
            <a:xfrm>
              <a:off x="5039465" y="1996478"/>
              <a:ext cx="630759" cy="2700739"/>
            </a:xfrm>
            <a:prstGeom prst="rect">
              <a:avLst/>
            </a:prstGeom>
            <a:noFill/>
          </p:spPr>
          <p:txBody>
            <a:bodyPr wrap="square" rIns="0" rtlCol="0">
              <a:spAutoFit/>
            </a:bodyPr>
            <a:lstStyle/>
            <a:p>
              <a:pPr algn="ctr"/>
              <a:endParaRPr lang="de-DE" sz="800" dirty="0"/>
            </a:p>
            <a:p>
              <a:pPr algn="ctr"/>
              <a:endParaRPr lang="de-DE" sz="1050" dirty="0"/>
            </a:p>
            <a:p>
              <a:pPr algn="ctr"/>
              <a:r>
                <a:rPr lang="de-DE" sz="800" dirty="0"/>
                <a:t>Handlungs-feld 5 </a:t>
              </a:r>
            </a:p>
            <a:p>
              <a:pPr algn="ctr"/>
              <a:endParaRPr lang="de-DE" sz="800" dirty="0"/>
            </a:p>
            <a:p>
              <a:pPr algn="ctr"/>
              <a:endParaRPr lang="de-DE" sz="800" dirty="0"/>
            </a:p>
            <a:p>
              <a:pPr algn="ctr"/>
              <a:endParaRPr lang="de-DE" sz="800" dirty="0"/>
            </a:p>
            <a:p>
              <a:pPr algn="ctr"/>
              <a:endParaRPr lang="de-DE" sz="400" dirty="0"/>
            </a:p>
            <a:p>
              <a:pPr algn="ctr"/>
              <a:r>
                <a:rPr lang="de-DE" sz="800" dirty="0"/>
                <a:t>Handlungs-feld 6</a:t>
              </a:r>
            </a:p>
            <a:p>
              <a:pPr algn="ctr"/>
              <a:endParaRPr lang="de-DE" sz="800" dirty="0"/>
            </a:p>
            <a:p>
              <a:pPr algn="ctr"/>
              <a:endParaRPr lang="de-DE" sz="800" dirty="0"/>
            </a:p>
            <a:p>
              <a:pPr algn="ctr"/>
              <a:endParaRPr lang="de-DE" sz="1100" dirty="0"/>
            </a:p>
            <a:p>
              <a:pPr algn="ctr"/>
              <a:r>
                <a:rPr lang="de-DE" sz="800" dirty="0"/>
                <a:t>Handlungs-feld 7</a:t>
              </a:r>
            </a:p>
            <a:p>
              <a:pPr algn="ctr"/>
              <a:endParaRPr lang="de-DE" sz="800" dirty="0"/>
            </a:p>
            <a:p>
              <a:pPr algn="ctr"/>
              <a:endParaRPr lang="de-DE" sz="800" dirty="0"/>
            </a:p>
            <a:p>
              <a:pPr algn="ctr"/>
              <a:endParaRPr lang="de-DE" sz="800" dirty="0"/>
            </a:p>
            <a:p>
              <a:pPr algn="ctr"/>
              <a:endParaRPr lang="de-DE" sz="800" dirty="0"/>
            </a:p>
            <a:p>
              <a:pPr algn="ctr"/>
              <a:r>
                <a:rPr lang="de-DE" sz="800" dirty="0"/>
                <a:t>Handlungs-feld 8</a:t>
              </a:r>
            </a:p>
          </p:txBody>
        </p:sp>
      </p:grpSp>
      <p:sp>
        <p:nvSpPr>
          <p:cNvPr id="43" name="Textfeld 42"/>
          <p:cNvSpPr txBox="1"/>
          <p:nvPr/>
        </p:nvSpPr>
        <p:spPr>
          <a:xfrm>
            <a:off x="7342873" y="2069078"/>
            <a:ext cx="1638272" cy="2462213"/>
          </a:xfrm>
          <a:prstGeom prst="rect">
            <a:avLst/>
          </a:prstGeom>
          <a:noFill/>
        </p:spPr>
        <p:txBody>
          <a:bodyPr wrap="square" rtlCol="0">
            <a:spAutoFit/>
          </a:bodyPr>
          <a:lstStyle/>
          <a:p>
            <a:r>
              <a:rPr lang="de-DE" sz="1100" b="1" dirty="0" smtClean="0">
                <a:solidFill>
                  <a:srgbClr val="979FA2"/>
                </a:solidFill>
              </a:rPr>
              <a:t>Gesundheitskompetente Kommunikation</a:t>
            </a:r>
            <a:endParaRPr lang="de-DE" sz="1100" b="1" dirty="0">
              <a:solidFill>
                <a:srgbClr val="979FA2"/>
              </a:solidFill>
            </a:endParaRPr>
          </a:p>
          <a:p>
            <a:endParaRPr lang="de-DE" sz="1600" b="1" dirty="0">
              <a:solidFill>
                <a:srgbClr val="979FA2"/>
              </a:solidFill>
            </a:endParaRPr>
          </a:p>
          <a:p>
            <a:r>
              <a:rPr lang="de-DE" sz="1100" b="1" dirty="0">
                <a:solidFill>
                  <a:srgbClr val="979FA2"/>
                </a:solidFill>
              </a:rPr>
              <a:t>Gesundheitskompetenz der </a:t>
            </a:r>
            <a:r>
              <a:rPr lang="de-DE" sz="1100" b="1" dirty="0" smtClean="0">
                <a:solidFill>
                  <a:srgbClr val="979FA2"/>
                </a:solidFill>
              </a:rPr>
              <a:t>Klient*innen</a:t>
            </a:r>
            <a:endParaRPr lang="de-DE" sz="1100" b="1" dirty="0">
              <a:solidFill>
                <a:srgbClr val="979FA2"/>
              </a:solidFill>
            </a:endParaRPr>
          </a:p>
          <a:p>
            <a:endParaRPr lang="de-DE" sz="800" b="1" dirty="0">
              <a:solidFill>
                <a:srgbClr val="979FA2"/>
              </a:solidFill>
            </a:endParaRPr>
          </a:p>
          <a:p>
            <a:endParaRPr lang="de-DE" sz="1600" b="1" dirty="0">
              <a:solidFill>
                <a:srgbClr val="979FA2"/>
              </a:solidFill>
            </a:endParaRPr>
          </a:p>
          <a:p>
            <a:r>
              <a:rPr lang="de-DE" sz="1100" b="1" dirty="0">
                <a:solidFill>
                  <a:srgbClr val="979FA2"/>
                </a:solidFill>
              </a:rPr>
              <a:t>Gesundheitskompetenz der Mitarbeitenden</a:t>
            </a:r>
          </a:p>
          <a:p>
            <a:endParaRPr lang="de-DE" sz="1200" b="1" dirty="0" smtClean="0">
              <a:solidFill>
                <a:srgbClr val="979FA2"/>
              </a:solidFill>
            </a:endParaRPr>
          </a:p>
          <a:p>
            <a:endParaRPr lang="de-DE" sz="1400" b="1" dirty="0">
              <a:solidFill>
                <a:srgbClr val="979FA2"/>
              </a:solidFill>
            </a:endParaRPr>
          </a:p>
          <a:p>
            <a:r>
              <a:rPr lang="de-DE" sz="1100" b="1" dirty="0" smtClean="0">
                <a:solidFill>
                  <a:srgbClr val="979FA2"/>
                </a:solidFill>
              </a:rPr>
              <a:t>Gesundheitskompetenz </a:t>
            </a:r>
            <a:r>
              <a:rPr lang="de-DE" sz="1100" b="1" dirty="0">
                <a:solidFill>
                  <a:srgbClr val="979FA2"/>
                </a:solidFill>
              </a:rPr>
              <a:t>in der Region</a:t>
            </a:r>
          </a:p>
        </p:txBody>
      </p:sp>
      <p:sp>
        <p:nvSpPr>
          <p:cNvPr id="39" name="Textfeld 38"/>
          <p:cNvSpPr txBox="1"/>
          <p:nvPr/>
        </p:nvSpPr>
        <p:spPr>
          <a:xfrm>
            <a:off x="384319" y="134731"/>
            <a:ext cx="3395594" cy="649239"/>
          </a:xfrm>
          <a:prstGeom prst="rect">
            <a:avLst/>
          </a:prstGeom>
          <a:solidFill>
            <a:srgbClr val="66CC33"/>
          </a:solidFill>
        </p:spPr>
        <p:txBody>
          <a:bodyPr wrap="square" lIns="108000" tIns="90000" rIns="0" bIns="187200">
            <a:spAutoFit/>
          </a:bodyPr>
          <a:lstStyle/>
          <a:p>
            <a:pPr eaLnBrk="1" fontAlgn="auto" hangingPunct="1">
              <a:spcBef>
                <a:spcPts val="0"/>
              </a:spcBef>
              <a:spcAft>
                <a:spcPts val="0"/>
              </a:spcAft>
              <a:defRPr/>
            </a:pPr>
            <a:r>
              <a:rPr lang="de-DE" sz="2400" spc="110">
                <a:solidFill>
                  <a:schemeClr val="bg1"/>
                </a:solidFill>
                <a:latin typeface="+mj-lt"/>
                <a:cs typeface="TheSansOffice"/>
              </a:rPr>
              <a:t>Gesundheitskompetenz</a:t>
            </a:r>
          </a:p>
        </p:txBody>
      </p:sp>
      <p:sp>
        <p:nvSpPr>
          <p:cNvPr id="40" name="Textfeld 39"/>
          <p:cNvSpPr txBox="1"/>
          <p:nvPr/>
        </p:nvSpPr>
        <p:spPr>
          <a:xfrm>
            <a:off x="899592" y="626566"/>
            <a:ext cx="4529342" cy="363637"/>
          </a:xfrm>
          <a:prstGeom prst="rect">
            <a:avLst/>
          </a:prstGeom>
          <a:solidFill>
            <a:srgbClr val="8A969A"/>
          </a:solidFill>
        </p:spPr>
        <p:txBody>
          <a:bodyPr wrap="square" lIns="72000" tIns="90000" rIns="0" bIns="72000" anchor="ctr">
            <a:spAutoFit/>
          </a:bodyPr>
          <a:lstStyle/>
          <a:p>
            <a:pPr eaLnBrk="1" fontAlgn="auto" hangingPunct="1">
              <a:spcBef>
                <a:spcPts val="0"/>
              </a:spcBef>
              <a:spcAft>
                <a:spcPts val="0"/>
              </a:spcAft>
              <a:defRPr/>
            </a:pPr>
            <a:r>
              <a:rPr lang="de-DE" sz="1300" spc="50">
                <a:solidFill>
                  <a:schemeClr val="bg1"/>
                </a:solidFill>
                <a:cs typeface="TheSansOffice"/>
              </a:rPr>
              <a:t>Handlungsfelder einer gesundheitskompetenten Einrichtung</a:t>
            </a:r>
          </a:p>
        </p:txBody>
      </p:sp>
      <p:sp>
        <p:nvSpPr>
          <p:cNvPr id="41" name="Inhaltsplatzhalter 2">
            <a:extLst>
              <a:ext uri="{FF2B5EF4-FFF2-40B4-BE49-F238E27FC236}">
                <a16:creationId xmlns:a16="http://schemas.microsoft.com/office/drawing/2014/main" id="{8A5979ED-C3ED-4A11-AEB3-AB2334EF19DB}"/>
              </a:ext>
            </a:extLst>
          </p:cNvPr>
          <p:cNvSpPr txBox="1">
            <a:spLocks/>
          </p:cNvSpPr>
          <p:nvPr/>
        </p:nvSpPr>
        <p:spPr>
          <a:xfrm>
            <a:off x="4788024" y="4795875"/>
            <a:ext cx="2960951" cy="267072"/>
          </a:xfrm>
          <a:prstGeom prst="rect">
            <a:avLst/>
          </a:prstGeom>
          <a:noFill/>
        </p:spPr>
        <p:txBody>
          <a:bodyPr>
            <a:noAutofit/>
          </a:bodyPr>
          <a:lstStyle>
            <a:lvl1pPr marL="342893" indent="-342893" algn="l" defTabSz="4571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6" indent="-285744" algn="l" defTabSz="4571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7" indent="-228595" algn="l" defTabSz="4571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58" indent="-228595" algn="l" defTabSz="4571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50" indent="-228595" algn="l" defTabSz="457191" rtl="0" eaLnBrk="1" latinLnBrk="0" hangingPunct="1">
              <a:spcBef>
                <a:spcPct val="20000"/>
              </a:spcBef>
              <a:buFont typeface="Arial"/>
              <a:buChar char="•"/>
              <a:defRPr sz="2000" kern="1200">
                <a:solidFill>
                  <a:schemeClr val="tx1"/>
                </a:solidFill>
                <a:latin typeface="+mn-lt"/>
                <a:ea typeface="+mn-ea"/>
                <a:cs typeface="+mn-cs"/>
              </a:defRPr>
            </a:lvl6pPr>
            <a:lvl7pPr marL="2971740" indent="-228595" algn="l" defTabSz="457191" rtl="0" eaLnBrk="1" latinLnBrk="0" hangingPunct="1">
              <a:spcBef>
                <a:spcPct val="20000"/>
              </a:spcBef>
              <a:buFont typeface="Arial"/>
              <a:buChar char="•"/>
              <a:defRPr sz="2000" kern="1200">
                <a:solidFill>
                  <a:schemeClr val="tx1"/>
                </a:solidFill>
                <a:latin typeface="+mn-lt"/>
                <a:ea typeface="+mn-ea"/>
                <a:cs typeface="+mn-cs"/>
              </a:defRPr>
            </a:lvl7pPr>
            <a:lvl8pPr marL="3428931" indent="-228595" algn="l" defTabSz="457191" rtl="0" eaLnBrk="1" latinLnBrk="0" hangingPunct="1">
              <a:spcBef>
                <a:spcPct val="20000"/>
              </a:spcBef>
              <a:buFont typeface="Arial"/>
              <a:buChar char="•"/>
              <a:defRPr sz="2000" kern="1200">
                <a:solidFill>
                  <a:schemeClr val="tx1"/>
                </a:solidFill>
                <a:latin typeface="+mn-lt"/>
                <a:ea typeface="+mn-ea"/>
                <a:cs typeface="+mn-cs"/>
              </a:defRPr>
            </a:lvl8pPr>
            <a:lvl9pPr marL="3886122" indent="-228595" algn="l" defTabSz="457191"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spcBef>
                <a:spcPts val="0"/>
              </a:spcBef>
              <a:spcAft>
                <a:spcPts val="600"/>
              </a:spcAft>
              <a:buNone/>
            </a:pPr>
            <a:r>
              <a:rPr lang="de-DE" sz="1000" dirty="0" smtClean="0">
                <a:solidFill>
                  <a:srgbClr val="5B6B6A"/>
                </a:solidFill>
                <a:latin typeface="Calibri" charset="0"/>
              </a:rPr>
              <a:t>(Abbildung </a:t>
            </a:r>
            <a:r>
              <a:rPr lang="de-DE" sz="1000" dirty="0">
                <a:solidFill>
                  <a:srgbClr val="5B6B6A"/>
                </a:solidFill>
                <a:latin typeface="Calibri" charset="0"/>
              </a:rPr>
              <a:t>in Anlehnung </a:t>
            </a:r>
            <a:r>
              <a:rPr lang="de-DE" sz="1000" dirty="0" smtClean="0">
                <a:solidFill>
                  <a:srgbClr val="5B6B6A"/>
                </a:solidFill>
                <a:latin typeface="Calibri" charset="0"/>
              </a:rPr>
              <a:t>an </a:t>
            </a:r>
            <a:r>
              <a:rPr lang="de-DE" sz="1000" dirty="0">
                <a:solidFill>
                  <a:srgbClr val="5B6B6A"/>
                </a:solidFill>
                <a:latin typeface="Calibri" charset="0"/>
              </a:rPr>
              <a:t>Dietscher et al. </a:t>
            </a:r>
            <a:r>
              <a:rPr lang="de-DE" sz="1000" dirty="0" smtClean="0">
                <a:solidFill>
                  <a:srgbClr val="5B6B6A"/>
                </a:solidFill>
                <a:latin typeface="Calibri" charset="0"/>
              </a:rPr>
              <a:t>2015)</a:t>
            </a:r>
            <a:endParaRPr lang="de-DE" sz="1000" dirty="0">
              <a:solidFill>
                <a:srgbClr val="5B6B6A"/>
              </a:solidFill>
              <a:latin typeface="Calibri" charset="0"/>
            </a:endParaRPr>
          </a:p>
        </p:txBody>
      </p:sp>
      <p:sp>
        <p:nvSpPr>
          <p:cNvPr id="44" name="Freeform: Shape 764"/>
          <p:cNvSpPr>
            <a:spLocks noChangeAspect="1"/>
          </p:cNvSpPr>
          <p:nvPr/>
        </p:nvSpPr>
        <p:spPr>
          <a:xfrm>
            <a:off x="1671238" y="2009152"/>
            <a:ext cx="312648" cy="299035"/>
          </a:xfrm>
          <a:custGeom>
            <a:avLst/>
            <a:gdLst>
              <a:gd name="connsiteX0" fmla="*/ 409854 w 438150"/>
              <a:gd name="connsiteY0" fmla="*/ 124289 h 419106"/>
              <a:gd name="connsiteX1" fmla="*/ 391549 w 438150"/>
              <a:gd name="connsiteY1" fmla="*/ 134488 h 419106"/>
              <a:gd name="connsiteX2" fmla="*/ 391084 w 438150"/>
              <a:gd name="connsiteY2" fmla="*/ 136828 h 419106"/>
              <a:gd name="connsiteX3" fmla="*/ 377531 w 438150"/>
              <a:gd name="connsiteY3" fmla="*/ 195853 h 419106"/>
              <a:gd name="connsiteX4" fmla="*/ 381066 w 438150"/>
              <a:gd name="connsiteY4" fmla="*/ 242161 h 419106"/>
              <a:gd name="connsiteX5" fmla="*/ 345942 w 438150"/>
              <a:gd name="connsiteY5" fmla="*/ 293856 h 419106"/>
              <a:gd name="connsiteX6" fmla="*/ 330148 w 438150"/>
              <a:gd name="connsiteY6" fmla="*/ 283195 h 419106"/>
              <a:gd name="connsiteX7" fmla="*/ 365383 w 438150"/>
              <a:gd name="connsiteY7" fmla="*/ 231352 h 419106"/>
              <a:gd name="connsiteX8" fmla="*/ 363911 w 438150"/>
              <a:gd name="connsiteY8" fmla="*/ 209311 h 419106"/>
              <a:gd name="connsiteX9" fmla="*/ 363485 w 438150"/>
              <a:gd name="connsiteY9" fmla="*/ 208951 h 419106"/>
              <a:gd name="connsiteX10" fmla="*/ 341514 w 438150"/>
              <a:gd name="connsiteY10" fmla="*/ 216375 h 419106"/>
              <a:gd name="connsiteX11" fmla="*/ 327599 w 438150"/>
              <a:gd name="connsiteY11" fmla="*/ 235575 h 419106"/>
              <a:gd name="connsiteX12" fmla="*/ 316688 w 438150"/>
              <a:gd name="connsiteY12" fmla="*/ 250106 h 419106"/>
              <a:gd name="connsiteX13" fmla="*/ 302354 w 438150"/>
              <a:gd name="connsiteY13" fmla="*/ 260636 h 419106"/>
              <a:gd name="connsiteX14" fmla="*/ 258840 w 438150"/>
              <a:gd name="connsiteY14" fmla="*/ 298293 h 419106"/>
              <a:gd name="connsiteX15" fmla="*/ 259668 w 438150"/>
              <a:gd name="connsiteY15" fmla="*/ 400054 h 419106"/>
              <a:gd name="connsiteX16" fmla="*/ 324120 w 438150"/>
              <a:gd name="connsiteY16" fmla="*/ 400054 h 419106"/>
              <a:gd name="connsiteX17" fmla="*/ 340407 w 438150"/>
              <a:gd name="connsiteY17" fmla="*/ 342843 h 419106"/>
              <a:gd name="connsiteX18" fmla="*/ 363727 w 438150"/>
              <a:gd name="connsiteY18" fmla="*/ 317428 h 419106"/>
              <a:gd name="connsiteX19" fmla="*/ 397771 w 438150"/>
              <a:gd name="connsiteY19" fmla="*/ 275837 h 419106"/>
              <a:gd name="connsiteX20" fmla="*/ 418486 w 438150"/>
              <a:gd name="connsiteY20" fmla="*/ 152931 h 419106"/>
              <a:gd name="connsiteX21" fmla="*/ 409854 w 438150"/>
              <a:gd name="connsiteY21" fmla="*/ 124289 h 419106"/>
              <a:gd name="connsiteX22" fmla="*/ 30644 w 438150"/>
              <a:gd name="connsiteY22" fmla="*/ 123824 h 419106"/>
              <a:gd name="connsiteX23" fmla="*/ 28306 w 438150"/>
              <a:gd name="connsiteY23" fmla="*/ 124289 h 419106"/>
              <a:gd name="connsiteX24" fmla="*/ 19664 w 438150"/>
              <a:gd name="connsiteY24" fmla="*/ 152932 h 419106"/>
              <a:gd name="connsiteX25" fmla="*/ 40379 w 438150"/>
              <a:gd name="connsiteY25" fmla="*/ 275837 h 419106"/>
              <a:gd name="connsiteX26" fmla="*/ 74424 w 438150"/>
              <a:gd name="connsiteY26" fmla="*/ 317429 h 419106"/>
              <a:gd name="connsiteX27" fmla="*/ 97743 w 438150"/>
              <a:gd name="connsiteY27" fmla="*/ 342843 h 419106"/>
              <a:gd name="connsiteX28" fmla="*/ 114031 w 438150"/>
              <a:gd name="connsiteY28" fmla="*/ 400054 h 419106"/>
              <a:gd name="connsiteX29" fmla="*/ 178483 w 438150"/>
              <a:gd name="connsiteY29" fmla="*/ 400054 h 419106"/>
              <a:gd name="connsiteX30" fmla="*/ 179301 w 438150"/>
              <a:gd name="connsiteY30" fmla="*/ 298284 h 419106"/>
              <a:gd name="connsiteX31" fmla="*/ 135797 w 438150"/>
              <a:gd name="connsiteY31" fmla="*/ 260637 h 419106"/>
              <a:gd name="connsiteX32" fmla="*/ 121463 w 438150"/>
              <a:gd name="connsiteY32" fmla="*/ 250106 h 419106"/>
              <a:gd name="connsiteX33" fmla="*/ 110552 w 438150"/>
              <a:gd name="connsiteY33" fmla="*/ 235576 h 419106"/>
              <a:gd name="connsiteX34" fmla="*/ 96636 w 438150"/>
              <a:gd name="connsiteY34" fmla="*/ 216375 h 419106"/>
              <a:gd name="connsiteX35" fmla="*/ 74666 w 438150"/>
              <a:gd name="connsiteY35" fmla="*/ 208952 h 419106"/>
              <a:gd name="connsiteX36" fmla="*/ 72408 w 438150"/>
              <a:gd name="connsiteY36" fmla="*/ 230926 h 419106"/>
              <a:gd name="connsiteX37" fmla="*/ 72768 w 438150"/>
              <a:gd name="connsiteY37" fmla="*/ 231352 h 419106"/>
              <a:gd name="connsiteX38" fmla="*/ 108003 w 438150"/>
              <a:gd name="connsiteY38" fmla="*/ 283195 h 419106"/>
              <a:gd name="connsiteX39" fmla="*/ 92209 w 438150"/>
              <a:gd name="connsiteY39" fmla="*/ 293856 h 419106"/>
              <a:gd name="connsiteX40" fmla="*/ 57085 w 438150"/>
              <a:gd name="connsiteY40" fmla="*/ 242162 h 419106"/>
              <a:gd name="connsiteX41" fmla="*/ 60620 w 438150"/>
              <a:gd name="connsiteY41" fmla="*/ 195854 h 419106"/>
              <a:gd name="connsiteX42" fmla="*/ 47067 w 438150"/>
              <a:gd name="connsiteY42" fmla="*/ 136829 h 419106"/>
              <a:gd name="connsiteX43" fmla="*/ 30644 w 438150"/>
              <a:gd name="connsiteY43" fmla="*/ 123824 h 419106"/>
              <a:gd name="connsiteX44" fmla="*/ 23869 w 438150"/>
              <a:gd name="connsiteY44" fmla="*/ 105758 h 419106"/>
              <a:gd name="connsiteX45" fmla="*/ 65133 w 438150"/>
              <a:gd name="connsiteY45" fmla="*/ 130304 h 419106"/>
              <a:gd name="connsiteX46" fmla="*/ 65578 w 438150"/>
              <a:gd name="connsiteY46" fmla="*/ 132308 h 419106"/>
              <a:gd name="connsiteX47" fmla="*/ 78358 w 438150"/>
              <a:gd name="connsiteY47" fmla="*/ 187863 h 419106"/>
              <a:gd name="connsiteX48" fmla="*/ 111928 w 438150"/>
              <a:gd name="connsiteY48" fmla="*/ 205008 h 419106"/>
              <a:gd name="connsiteX49" fmla="*/ 126086 w 438150"/>
              <a:gd name="connsiteY49" fmla="*/ 224553 h 419106"/>
              <a:gd name="connsiteX50" fmla="*/ 135918 w 438150"/>
              <a:gd name="connsiteY50" fmla="*/ 237697 h 419106"/>
              <a:gd name="connsiteX51" fmla="*/ 146066 w 438150"/>
              <a:gd name="connsiteY51" fmla="*/ 244590 h 419106"/>
              <a:gd name="connsiteX52" fmla="*/ 195551 w 438150"/>
              <a:gd name="connsiteY52" fmla="*/ 288340 h 419106"/>
              <a:gd name="connsiteX53" fmla="*/ 194993 w 438150"/>
              <a:gd name="connsiteY53" fmla="*/ 412167 h 419106"/>
              <a:gd name="connsiteX54" fmla="*/ 193040 w 438150"/>
              <a:gd name="connsiteY54" fmla="*/ 419106 h 419106"/>
              <a:gd name="connsiteX55" fmla="*/ 95743 w 438150"/>
              <a:gd name="connsiteY55" fmla="*/ 419106 h 419106"/>
              <a:gd name="connsiteX56" fmla="*/ 95167 w 438150"/>
              <a:gd name="connsiteY56" fmla="*/ 405226 h 419106"/>
              <a:gd name="connsiteX57" fmla="*/ 82154 w 438150"/>
              <a:gd name="connsiteY57" fmla="*/ 353802 h 419106"/>
              <a:gd name="connsiteX58" fmla="*/ 61159 w 438150"/>
              <a:gd name="connsiteY58" fmla="*/ 331104 h 419106"/>
              <a:gd name="connsiteX59" fmla="*/ 23264 w 438150"/>
              <a:gd name="connsiteY59" fmla="*/ 284210 h 419106"/>
              <a:gd name="connsiteX60" fmla="*/ 707 w 438150"/>
              <a:gd name="connsiteY60" fmla="*/ 154792 h 419106"/>
              <a:gd name="connsiteX61" fmla="*/ 23869 w 438150"/>
              <a:gd name="connsiteY61" fmla="*/ 105758 h 419106"/>
              <a:gd name="connsiteX62" fmla="*/ 412234 w 438150"/>
              <a:gd name="connsiteY62" fmla="*/ 105300 h 419106"/>
              <a:gd name="connsiteX63" fmla="*/ 414291 w 438150"/>
              <a:gd name="connsiteY63" fmla="*/ 105757 h 419106"/>
              <a:gd name="connsiteX64" fmla="*/ 437443 w 438150"/>
              <a:gd name="connsiteY64" fmla="*/ 154791 h 419106"/>
              <a:gd name="connsiteX65" fmla="*/ 414886 w 438150"/>
              <a:gd name="connsiteY65" fmla="*/ 284209 h 419106"/>
              <a:gd name="connsiteX66" fmla="*/ 376991 w 438150"/>
              <a:gd name="connsiteY66" fmla="*/ 331103 h 419106"/>
              <a:gd name="connsiteX67" fmla="*/ 355997 w 438150"/>
              <a:gd name="connsiteY67" fmla="*/ 353801 h 419106"/>
              <a:gd name="connsiteX68" fmla="*/ 342983 w 438150"/>
              <a:gd name="connsiteY68" fmla="*/ 405226 h 419106"/>
              <a:gd name="connsiteX69" fmla="*/ 342407 w 438150"/>
              <a:gd name="connsiteY69" fmla="*/ 419105 h 419106"/>
              <a:gd name="connsiteX70" fmla="*/ 245111 w 438150"/>
              <a:gd name="connsiteY70" fmla="*/ 419105 h 419106"/>
              <a:gd name="connsiteX71" fmla="*/ 243157 w 438150"/>
              <a:gd name="connsiteY71" fmla="*/ 412166 h 419106"/>
              <a:gd name="connsiteX72" fmla="*/ 242590 w 438150"/>
              <a:gd name="connsiteY72" fmla="*/ 288349 h 419106"/>
              <a:gd name="connsiteX73" fmla="*/ 292084 w 438150"/>
              <a:gd name="connsiteY73" fmla="*/ 244589 h 419106"/>
              <a:gd name="connsiteX74" fmla="*/ 302307 w 438150"/>
              <a:gd name="connsiteY74" fmla="*/ 237612 h 419106"/>
              <a:gd name="connsiteX75" fmla="*/ 312065 w 438150"/>
              <a:gd name="connsiteY75" fmla="*/ 224552 h 419106"/>
              <a:gd name="connsiteX76" fmla="*/ 326222 w 438150"/>
              <a:gd name="connsiteY76" fmla="*/ 205007 h 419106"/>
              <a:gd name="connsiteX77" fmla="*/ 359792 w 438150"/>
              <a:gd name="connsiteY77" fmla="*/ 187862 h 419106"/>
              <a:gd name="connsiteX78" fmla="*/ 372573 w 438150"/>
              <a:gd name="connsiteY78" fmla="*/ 132307 h 419106"/>
              <a:gd name="connsiteX79" fmla="*/ 412234 w 438150"/>
              <a:gd name="connsiteY79" fmla="*/ 105300 h 419106"/>
              <a:gd name="connsiteX80" fmla="*/ 257118 w 438150"/>
              <a:gd name="connsiteY80" fmla="*/ 95217 h 419106"/>
              <a:gd name="connsiteX81" fmla="*/ 276159 w 438150"/>
              <a:gd name="connsiteY81" fmla="*/ 95217 h 419106"/>
              <a:gd name="connsiteX82" fmla="*/ 276159 w 438150"/>
              <a:gd name="connsiteY82" fmla="*/ 133307 h 419106"/>
              <a:gd name="connsiteX83" fmla="*/ 314240 w 438150"/>
              <a:gd name="connsiteY83" fmla="*/ 133307 h 419106"/>
              <a:gd name="connsiteX84" fmla="*/ 314240 w 438150"/>
              <a:gd name="connsiteY84" fmla="*/ 152348 h 419106"/>
              <a:gd name="connsiteX85" fmla="*/ 276159 w 438150"/>
              <a:gd name="connsiteY85" fmla="*/ 152348 h 419106"/>
              <a:gd name="connsiteX86" fmla="*/ 276159 w 438150"/>
              <a:gd name="connsiteY86" fmla="*/ 190429 h 419106"/>
              <a:gd name="connsiteX87" fmla="*/ 257118 w 438150"/>
              <a:gd name="connsiteY87" fmla="*/ 190429 h 419106"/>
              <a:gd name="connsiteX88" fmla="*/ 257118 w 438150"/>
              <a:gd name="connsiteY88" fmla="*/ 152348 h 419106"/>
              <a:gd name="connsiteX89" fmla="*/ 219028 w 438150"/>
              <a:gd name="connsiteY89" fmla="*/ 152348 h 419106"/>
              <a:gd name="connsiteX90" fmla="*/ 219028 w 438150"/>
              <a:gd name="connsiteY90" fmla="*/ 133307 h 419106"/>
              <a:gd name="connsiteX91" fmla="*/ 257118 w 438150"/>
              <a:gd name="connsiteY91" fmla="*/ 133307 h 419106"/>
              <a:gd name="connsiteX92" fmla="*/ 153918 w 438150"/>
              <a:gd name="connsiteY92" fmla="*/ 44 h 419106"/>
              <a:gd name="connsiteX93" fmla="*/ 195486 w 438150"/>
              <a:gd name="connsiteY93" fmla="*/ 17170 h 419106"/>
              <a:gd name="connsiteX94" fmla="*/ 209480 w 438150"/>
              <a:gd name="connsiteY94" fmla="*/ 31155 h 419106"/>
              <a:gd name="connsiteX95" fmla="*/ 223492 w 438150"/>
              <a:gd name="connsiteY95" fmla="*/ 17142 h 419106"/>
              <a:gd name="connsiteX96" fmla="*/ 302047 w 438150"/>
              <a:gd name="connsiteY96" fmla="*/ 13172 h 419106"/>
              <a:gd name="connsiteX97" fmla="*/ 310561 w 438150"/>
              <a:gd name="connsiteY97" fmla="*/ 95834 h 419106"/>
              <a:gd name="connsiteX98" fmla="*/ 308144 w 438150"/>
              <a:gd name="connsiteY98" fmla="*/ 98558 h 419106"/>
              <a:gd name="connsiteX99" fmla="*/ 293917 w 438150"/>
              <a:gd name="connsiteY99" fmla="*/ 85912 h 419106"/>
              <a:gd name="connsiteX100" fmla="*/ 296074 w 438150"/>
              <a:gd name="connsiteY100" fmla="*/ 83485 h 419106"/>
              <a:gd name="connsiteX101" fmla="*/ 293130 w 438150"/>
              <a:gd name="connsiteY101" fmla="*/ 30638 h 419106"/>
              <a:gd name="connsiteX102" fmla="*/ 236956 w 438150"/>
              <a:gd name="connsiteY102" fmla="*/ 30606 h 419106"/>
              <a:gd name="connsiteX103" fmla="*/ 209480 w 438150"/>
              <a:gd name="connsiteY103" fmla="*/ 58083 h 419106"/>
              <a:gd name="connsiteX104" fmla="*/ 182022 w 438150"/>
              <a:gd name="connsiteY104" fmla="*/ 30634 h 419106"/>
              <a:gd name="connsiteX105" fmla="*/ 154062 w 438150"/>
              <a:gd name="connsiteY105" fmla="*/ 19048 h 419106"/>
              <a:gd name="connsiteX106" fmla="*/ 114293 w 438150"/>
              <a:gd name="connsiteY106" fmla="*/ 58678 h 419106"/>
              <a:gd name="connsiteX107" fmla="*/ 125851 w 438150"/>
              <a:gd name="connsiteY107" fmla="*/ 86750 h 419106"/>
              <a:gd name="connsiteX108" fmla="*/ 225659 w 438150"/>
              <a:gd name="connsiteY108" fmla="*/ 183600 h 419106"/>
              <a:gd name="connsiteX109" fmla="*/ 212399 w 438150"/>
              <a:gd name="connsiteY109" fmla="*/ 197268 h 419106"/>
              <a:gd name="connsiteX110" fmla="*/ 112490 w 438150"/>
              <a:gd name="connsiteY110" fmla="*/ 100315 h 419106"/>
              <a:gd name="connsiteX111" fmla="*/ 112415 w 438150"/>
              <a:gd name="connsiteY111" fmla="*/ 17327 h 419106"/>
              <a:gd name="connsiteX112" fmla="*/ 153918 w 438150"/>
              <a:gd name="connsiteY112" fmla="*/ 44 h 41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438150" h="419106">
                <a:moveTo>
                  <a:pt x="409854" y="124289"/>
                </a:moveTo>
                <a:cubicBezTo>
                  <a:pt x="401983" y="122050"/>
                  <a:pt x="393787" y="126617"/>
                  <a:pt x="391549" y="134488"/>
                </a:cubicBezTo>
                <a:cubicBezTo>
                  <a:pt x="391331" y="135255"/>
                  <a:pt x="391176" y="136037"/>
                  <a:pt x="391084" y="136828"/>
                </a:cubicBezTo>
                <a:cubicBezTo>
                  <a:pt x="386740" y="154578"/>
                  <a:pt x="380238" y="183648"/>
                  <a:pt x="377531" y="195853"/>
                </a:cubicBezTo>
                <a:cubicBezTo>
                  <a:pt x="390412" y="208098"/>
                  <a:pt x="391939" y="228103"/>
                  <a:pt x="381066" y="242161"/>
                </a:cubicBezTo>
                <a:cubicBezTo>
                  <a:pt x="367801" y="261436"/>
                  <a:pt x="345951" y="293846"/>
                  <a:pt x="345942" y="293856"/>
                </a:cubicBezTo>
                <a:lnTo>
                  <a:pt x="330148" y="283195"/>
                </a:lnTo>
                <a:cubicBezTo>
                  <a:pt x="330148" y="283195"/>
                  <a:pt x="352063" y="250692"/>
                  <a:pt x="365383" y="231352"/>
                </a:cubicBezTo>
                <a:cubicBezTo>
                  <a:pt x="371063" y="224859"/>
                  <a:pt x="370404" y="214991"/>
                  <a:pt x="363911" y="209311"/>
                </a:cubicBezTo>
                <a:cubicBezTo>
                  <a:pt x="363771" y="209188"/>
                  <a:pt x="363629" y="209069"/>
                  <a:pt x="363485" y="208951"/>
                </a:cubicBezTo>
                <a:cubicBezTo>
                  <a:pt x="358304" y="205221"/>
                  <a:pt x="349812" y="205240"/>
                  <a:pt x="341514" y="216375"/>
                </a:cubicBezTo>
                <a:cubicBezTo>
                  <a:pt x="335347" y="224663"/>
                  <a:pt x="331013" y="230766"/>
                  <a:pt x="327599" y="235575"/>
                </a:cubicBezTo>
                <a:cubicBezTo>
                  <a:pt x="323143" y="241864"/>
                  <a:pt x="320195" y="246022"/>
                  <a:pt x="316688" y="250106"/>
                </a:cubicBezTo>
                <a:cubicBezTo>
                  <a:pt x="312388" y="254224"/>
                  <a:pt x="307570" y="257764"/>
                  <a:pt x="302354" y="260636"/>
                </a:cubicBezTo>
                <a:cubicBezTo>
                  <a:pt x="288959" y="269204"/>
                  <a:pt x="268719" y="282163"/>
                  <a:pt x="258840" y="298293"/>
                </a:cubicBezTo>
                <a:cubicBezTo>
                  <a:pt x="244580" y="321605"/>
                  <a:pt x="253389" y="374397"/>
                  <a:pt x="259668" y="400054"/>
                </a:cubicBezTo>
                <a:lnTo>
                  <a:pt x="324120" y="400054"/>
                </a:lnTo>
                <a:cubicBezTo>
                  <a:pt x="323524" y="379761"/>
                  <a:pt x="329212" y="359779"/>
                  <a:pt x="340407" y="342843"/>
                </a:cubicBezTo>
                <a:cubicBezTo>
                  <a:pt x="347387" y="333676"/>
                  <a:pt x="355193" y="325169"/>
                  <a:pt x="363727" y="317428"/>
                </a:cubicBezTo>
                <a:cubicBezTo>
                  <a:pt x="377393" y="305635"/>
                  <a:pt x="388911" y="291563"/>
                  <a:pt x="397771" y="275837"/>
                </a:cubicBezTo>
                <a:cubicBezTo>
                  <a:pt x="405725" y="259576"/>
                  <a:pt x="414515" y="193425"/>
                  <a:pt x="418486" y="152931"/>
                </a:cubicBezTo>
                <a:cubicBezTo>
                  <a:pt x="421035" y="126968"/>
                  <a:pt x="413761" y="125219"/>
                  <a:pt x="409854" y="124289"/>
                </a:cubicBezTo>
                <a:close/>
                <a:moveTo>
                  <a:pt x="30644" y="123824"/>
                </a:moveTo>
                <a:cubicBezTo>
                  <a:pt x="29854" y="123916"/>
                  <a:pt x="29071" y="124071"/>
                  <a:pt x="28306" y="124289"/>
                </a:cubicBezTo>
                <a:cubicBezTo>
                  <a:pt x="24390" y="125219"/>
                  <a:pt x="17116" y="126968"/>
                  <a:pt x="19664" y="152932"/>
                </a:cubicBezTo>
                <a:cubicBezTo>
                  <a:pt x="23636" y="193426"/>
                  <a:pt x="32426" y="259576"/>
                  <a:pt x="40379" y="275837"/>
                </a:cubicBezTo>
                <a:cubicBezTo>
                  <a:pt x="49240" y="291564"/>
                  <a:pt x="60758" y="305636"/>
                  <a:pt x="74424" y="317429"/>
                </a:cubicBezTo>
                <a:cubicBezTo>
                  <a:pt x="82958" y="325169"/>
                  <a:pt x="90764" y="333676"/>
                  <a:pt x="97743" y="342843"/>
                </a:cubicBezTo>
                <a:cubicBezTo>
                  <a:pt x="108938" y="359780"/>
                  <a:pt x="114627" y="379761"/>
                  <a:pt x="114031" y="400054"/>
                </a:cubicBezTo>
                <a:lnTo>
                  <a:pt x="178483" y="400054"/>
                </a:lnTo>
                <a:cubicBezTo>
                  <a:pt x="184761" y="374398"/>
                  <a:pt x="193570" y="321606"/>
                  <a:pt x="179301" y="298284"/>
                </a:cubicBezTo>
                <a:cubicBezTo>
                  <a:pt x="169432" y="282163"/>
                  <a:pt x="149191" y="269204"/>
                  <a:pt x="135797" y="260637"/>
                </a:cubicBezTo>
                <a:cubicBezTo>
                  <a:pt x="130581" y="257765"/>
                  <a:pt x="125763" y="254225"/>
                  <a:pt x="121463" y="250106"/>
                </a:cubicBezTo>
                <a:cubicBezTo>
                  <a:pt x="117956" y="246022"/>
                  <a:pt x="115007" y="241864"/>
                  <a:pt x="110552" y="235576"/>
                </a:cubicBezTo>
                <a:cubicBezTo>
                  <a:pt x="107138" y="230766"/>
                  <a:pt x="102803" y="224664"/>
                  <a:pt x="96636" y="216375"/>
                </a:cubicBezTo>
                <a:cubicBezTo>
                  <a:pt x="88367" y="205240"/>
                  <a:pt x="79856" y="205221"/>
                  <a:pt x="74666" y="208952"/>
                </a:cubicBezTo>
                <a:cubicBezTo>
                  <a:pt x="67974" y="214396"/>
                  <a:pt x="66964" y="224235"/>
                  <a:pt x="72408" y="230926"/>
                </a:cubicBezTo>
                <a:cubicBezTo>
                  <a:pt x="72526" y="231070"/>
                  <a:pt x="72646" y="231212"/>
                  <a:pt x="72768" y="231352"/>
                </a:cubicBezTo>
                <a:cubicBezTo>
                  <a:pt x="86088" y="250692"/>
                  <a:pt x="108003" y="283195"/>
                  <a:pt x="108003" y="283195"/>
                </a:cubicBezTo>
                <a:lnTo>
                  <a:pt x="92209" y="293856"/>
                </a:lnTo>
                <a:cubicBezTo>
                  <a:pt x="92199" y="293847"/>
                  <a:pt x="70350" y="261437"/>
                  <a:pt x="57085" y="242162"/>
                </a:cubicBezTo>
                <a:cubicBezTo>
                  <a:pt x="46212" y="228104"/>
                  <a:pt x="47739" y="208099"/>
                  <a:pt x="60620" y="195854"/>
                </a:cubicBezTo>
                <a:cubicBezTo>
                  <a:pt x="57913" y="183649"/>
                  <a:pt x="51411" y="154569"/>
                  <a:pt x="47067" y="136829"/>
                </a:cubicBezTo>
                <a:cubicBezTo>
                  <a:pt x="46123" y="128703"/>
                  <a:pt x="38771" y="122880"/>
                  <a:pt x="30644" y="123824"/>
                </a:cubicBezTo>
                <a:close/>
                <a:moveTo>
                  <a:pt x="23869" y="105758"/>
                </a:moveTo>
                <a:cubicBezTo>
                  <a:pt x="42042" y="101142"/>
                  <a:pt x="60516" y="112131"/>
                  <a:pt x="65133" y="130304"/>
                </a:cubicBezTo>
                <a:cubicBezTo>
                  <a:pt x="65301" y="130967"/>
                  <a:pt x="65450" y="131636"/>
                  <a:pt x="65578" y="132308"/>
                </a:cubicBezTo>
                <a:cubicBezTo>
                  <a:pt x="69540" y="148541"/>
                  <a:pt x="75289" y="174086"/>
                  <a:pt x="78358" y="187863"/>
                </a:cubicBezTo>
                <a:cubicBezTo>
                  <a:pt x="91843" y="187005"/>
                  <a:pt x="104719" y="193581"/>
                  <a:pt x="111928" y="205008"/>
                </a:cubicBezTo>
                <a:cubicBezTo>
                  <a:pt x="118198" y="213445"/>
                  <a:pt x="122607" y="219660"/>
                  <a:pt x="126086" y="224553"/>
                </a:cubicBezTo>
                <a:cubicBezTo>
                  <a:pt x="130244" y="230413"/>
                  <a:pt x="132988" y="234283"/>
                  <a:pt x="135918" y="237697"/>
                </a:cubicBezTo>
                <a:cubicBezTo>
                  <a:pt x="139173" y="240177"/>
                  <a:pt x="142561" y="242478"/>
                  <a:pt x="146066" y="244590"/>
                </a:cubicBezTo>
                <a:cubicBezTo>
                  <a:pt x="160930" y="254107"/>
                  <a:pt x="183394" y="268479"/>
                  <a:pt x="195551" y="288340"/>
                </a:cubicBezTo>
                <a:cubicBezTo>
                  <a:pt x="218824" y="326388"/>
                  <a:pt x="195979" y="408688"/>
                  <a:pt x="194993" y="412167"/>
                </a:cubicBezTo>
                <a:lnTo>
                  <a:pt x="193040" y="419106"/>
                </a:lnTo>
                <a:lnTo>
                  <a:pt x="95743" y="419106"/>
                </a:lnTo>
                <a:lnTo>
                  <a:pt x="95167" y="405226"/>
                </a:lnTo>
                <a:cubicBezTo>
                  <a:pt x="94460" y="386556"/>
                  <a:pt x="93846" y="370426"/>
                  <a:pt x="82154" y="353802"/>
                </a:cubicBezTo>
                <a:cubicBezTo>
                  <a:pt x="75840" y="345631"/>
                  <a:pt x="68814" y="338035"/>
                  <a:pt x="61159" y="331104"/>
                </a:cubicBezTo>
                <a:cubicBezTo>
                  <a:pt x="45884" y="317807"/>
                  <a:pt x="33058" y="301936"/>
                  <a:pt x="23264" y="284210"/>
                </a:cubicBezTo>
                <a:cubicBezTo>
                  <a:pt x="11265" y="259669"/>
                  <a:pt x="1749" y="165453"/>
                  <a:pt x="707" y="154792"/>
                </a:cubicBezTo>
                <a:cubicBezTo>
                  <a:pt x="-437" y="143173"/>
                  <a:pt x="-3460" y="112298"/>
                  <a:pt x="23869" y="105758"/>
                </a:cubicBezTo>
                <a:close/>
                <a:moveTo>
                  <a:pt x="412234" y="105300"/>
                </a:moveTo>
                <a:cubicBezTo>
                  <a:pt x="412924" y="105431"/>
                  <a:pt x="413610" y="105584"/>
                  <a:pt x="414291" y="105757"/>
                </a:cubicBezTo>
                <a:cubicBezTo>
                  <a:pt x="441610" y="112297"/>
                  <a:pt x="438587" y="143172"/>
                  <a:pt x="437443" y="154791"/>
                </a:cubicBezTo>
                <a:cubicBezTo>
                  <a:pt x="436401" y="165452"/>
                  <a:pt x="426886" y="259668"/>
                  <a:pt x="414886" y="284209"/>
                </a:cubicBezTo>
                <a:cubicBezTo>
                  <a:pt x="405092" y="301935"/>
                  <a:pt x="392266" y="317807"/>
                  <a:pt x="376991" y="331103"/>
                </a:cubicBezTo>
                <a:cubicBezTo>
                  <a:pt x="369336" y="338034"/>
                  <a:pt x="362310" y="345630"/>
                  <a:pt x="355997" y="353801"/>
                </a:cubicBezTo>
                <a:cubicBezTo>
                  <a:pt x="344304" y="370425"/>
                  <a:pt x="343690" y="386556"/>
                  <a:pt x="342983" y="405226"/>
                </a:cubicBezTo>
                <a:lnTo>
                  <a:pt x="342407" y="419105"/>
                </a:lnTo>
                <a:lnTo>
                  <a:pt x="245111" y="419105"/>
                </a:lnTo>
                <a:lnTo>
                  <a:pt x="243157" y="412166"/>
                </a:lnTo>
                <a:cubicBezTo>
                  <a:pt x="242171" y="408687"/>
                  <a:pt x="219326" y="326387"/>
                  <a:pt x="242590" y="288349"/>
                </a:cubicBezTo>
                <a:cubicBezTo>
                  <a:pt x="254757" y="268478"/>
                  <a:pt x="277220" y="254106"/>
                  <a:pt x="292084" y="244589"/>
                </a:cubicBezTo>
                <a:cubicBezTo>
                  <a:pt x="295624" y="242463"/>
                  <a:pt x="299037" y="240134"/>
                  <a:pt x="302307" y="237612"/>
                </a:cubicBezTo>
                <a:cubicBezTo>
                  <a:pt x="305163" y="234282"/>
                  <a:pt x="307907" y="230412"/>
                  <a:pt x="312065" y="224552"/>
                </a:cubicBezTo>
                <a:cubicBezTo>
                  <a:pt x="315544" y="219658"/>
                  <a:pt x="319953" y="213444"/>
                  <a:pt x="326222" y="205007"/>
                </a:cubicBezTo>
                <a:cubicBezTo>
                  <a:pt x="333437" y="193585"/>
                  <a:pt x="346309" y="187011"/>
                  <a:pt x="359792" y="187862"/>
                </a:cubicBezTo>
                <a:cubicBezTo>
                  <a:pt x="362862" y="174085"/>
                  <a:pt x="368610" y="148540"/>
                  <a:pt x="372573" y="132307"/>
                </a:cubicBezTo>
                <a:cubicBezTo>
                  <a:pt x="376067" y="113897"/>
                  <a:pt x="393824" y="101806"/>
                  <a:pt x="412234" y="105300"/>
                </a:cubicBezTo>
                <a:close/>
                <a:moveTo>
                  <a:pt x="257118" y="95217"/>
                </a:moveTo>
                <a:lnTo>
                  <a:pt x="276159" y="95217"/>
                </a:lnTo>
                <a:lnTo>
                  <a:pt x="276159" y="133307"/>
                </a:lnTo>
                <a:lnTo>
                  <a:pt x="314240" y="133307"/>
                </a:lnTo>
                <a:lnTo>
                  <a:pt x="314240" y="152348"/>
                </a:lnTo>
                <a:lnTo>
                  <a:pt x="276159" y="152348"/>
                </a:lnTo>
                <a:lnTo>
                  <a:pt x="276159" y="190429"/>
                </a:lnTo>
                <a:lnTo>
                  <a:pt x="257118" y="190429"/>
                </a:lnTo>
                <a:lnTo>
                  <a:pt x="257118" y="152348"/>
                </a:lnTo>
                <a:lnTo>
                  <a:pt x="219028" y="152348"/>
                </a:lnTo>
                <a:lnTo>
                  <a:pt x="219028" y="133307"/>
                </a:lnTo>
                <a:lnTo>
                  <a:pt x="257118" y="133307"/>
                </a:lnTo>
                <a:close/>
                <a:moveTo>
                  <a:pt x="153918" y="44"/>
                </a:moveTo>
                <a:cubicBezTo>
                  <a:pt x="168951" y="15"/>
                  <a:pt x="183994" y="5722"/>
                  <a:pt x="195486" y="17170"/>
                </a:cubicBezTo>
                <a:lnTo>
                  <a:pt x="209480" y="31155"/>
                </a:lnTo>
                <a:lnTo>
                  <a:pt x="223492" y="17142"/>
                </a:lnTo>
                <a:cubicBezTo>
                  <a:pt x="244800" y="-4095"/>
                  <a:pt x="278707" y="-5809"/>
                  <a:pt x="302047" y="13172"/>
                </a:cubicBezTo>
                <a:cubicBezTo>
                  <a:pt x="327225" y="33647"/>
                  <a:pt x="331037" y="70656"/>
                  <a:pt x="310561" y="95834"/>
                </a:cubicBezTo>
                <a:lnTo>
                  <a:pt x="308144" y="98558"/>
                </a:lnTo>
                <a:lnTo>
                  <a:pt x="293917" y="85912"/>
                </a:lnTo>
                <a:lnTo>
                  <a:pt x="296074" y="83485"/>
                </a:lnTo>
                <a:cubicBezTo>
                  <a:pt x="308682" y="67686"/>
                  <a:pt x="307415" y="44939"/>
                  <a:pt x="293130" y="30638"/>
                </a:cubicBezTo>
                <a:cubicBezTo>
                  <a:pt x="277627" y="15117"/>
                  <a:pt x="252477" y="15103"/>
                  <a:pt x="236956" y="30606"/>
                </a:cubicBezTo>
                <a:lnTo>
                  <a:pt x="209480" y="58083"/>
                </a:lnTo>
                <a:lnTo>
                  <a:pt x="182022" y="30634"/>
                </a:lnTo>
                <a:cubicBezTo>
                  <a:pt x="174598" y="23232"/>
                  <a:pt x="164546" y="19067"/>
                  <a:pt x="154062" y="19048"/>
                </a:cubicBezTo>
                <a:cubicBezTo>
                  <a:pt x="132137" y="19010"/>
                  <a:pt x="114332" y="36752"/>
                  <a:pt x="114293" y="58678"/>
                </a:cubicBezTo>
                <a:cubicBezTo>
                  <a:pt x="114242" y="69203"/>
                  <a:pt x="118404" y="79312"/>
                  <a:pt x="125851" y="86750"/>
                </a:cubicBezTo>
                <a:lnTo>
                  <a:pt x="225659" y="183600"/>
                </a:lnTo>
                <a:lnTo>
                  <a:pt x="212399" y="197268"/>
                </a:lnTo>
                <a:lnTo>
                  <a:pt x="112490" y="100315"/>
                </a:lnTo>
                <a:cubicBezTo>
                  <a:pt x="89585" y="77406"/>
                  <a:pt x="89551" y="40277"/>
                  <a:pt x="112415" y="17327"/>
                </a:cubicBezTo>
                <a:cubicBezTo>
                  <a:pt x="123863" y="5835"/>
                  <a:pt x="138885" y="72"/>
                  <a:pt x="153918" y="44"/>
                </a:cubicBezTo>
                <a:close/>
              </a:path>
            </a:pathLst>
          </a:custGeom>
          <a:solidFill>
            <a:srgbClr val="000000"/>
          </a:solidFill>
          <a:ln w="9525" cap="flat">
            <a:noFill/>
            <a:prstDash val="solid"/>
            <a:miter/>
          </a:ln>
        </p:spPr>
        <p:txBody>
          <a:bodyPr rtlCol="0" anchor="ctr"/>
          <a:lstStyle/>
          <a:p>
            <a:endParaRPr lang="de-DE"/>
          </a:p>
        </p:txBody>
      </p:sp>
      <p:sp>
        <p:nvSpPr>
          <p:cNvPr id="45" name="Freeform: Shape 775"/>
          <p:cNvSpPr>
            <a:spLocks noChangeAspect="1"/>
          </p:cNvSpPr>
          <p:nvPr/>
        </p:nvSpPr>
        <p:spPr>
          <a:xfrm>
            <a:off x="4016261" y="2821425"/>
            <a:ext cx="659514" cy="573366"/>
          </a:xfrm>
          <a:custGeom>
            <a:avLst/>
            <a:gdLst>
              <a:gd name="connsiteX0" fmla="*/ 107696 w 438150"/>
              <a:gd name="connsiteY0" fmla="*/ 169605 h 381001"/>
              <a:gd name="connsiteX1" fmla="*/ 78154 w 438150"/>
              <a:gd name="connsiteY1" fmla="*/ 169670 h 381001"/>
              <a:gd name="connsiteX2" fmla="*/ 56703 w 438150"/>
              <a:gd name="connsiteY2" fmla="*/ 179966 h 381001"/>
              <a:gd name="connsiteX3" fmla="*/ 54666 w 438150"/>
              <a:gd name="connsiteY3" fmla="*/ 180998 h 381001"/>
              <a:gd name="connsiteX4" fmla="*/ 19050 w 438150"/>
              <a:gd name="connsiteY4" fmla="*/ 180998 h 381001"/>
              <a:gd name="connsiteX5" fmla="*/ 19050 w 438150"/>
              <a:gd name="connsiteY5" fmla="*/ 242904 h 381001"/>
              <a:gd name="connsiteX6" fmla="*/ 54592 w 438150"/>
              <a:gd name="connsiteY6" fmla="*/ 243164 h 381001"/>
              <a:gd name="connsiteX7" fmla="*/ 105324 w 438150"/>
              <a:gd name="connsiteY7" fmla="*/ 254944 h 381001"/>
              <a:gd name="connsiteX8" fmla="*/ 141164 w 438150"/>
              <a:gd name="connsiteY8" fmla="*/ 254693 h 381001"/>
              <a:gd name="connsiteX9" fmla="*/ 255426 w 438150"/>
              <a:gd name="connsiteY9" fmla="*/ 202600 h 381001"/>
              <a:gd name="connsiteX10" fmla="*/ 259371 w 438150"/>
              <a:gd name="connsiteY10" fmla="*/ 191653 h 381001"/>
              <a:gd name="connsiteX11" fmla="*/ 248413 w 438150"/>
              <a:gd name="connsiteY11" fmla="*/ 187686 h 381001"/>
              <a:gd name="connsiteX12" fmla="*/ 166455 w 438150"/>
              <a:gd name="connsiteY12" fmla="*/ 224135 h 381001"/>
              <a:gd name="connsiteX13" fmla="*/ 153600 w 438150"/>
              <a:gd name="connsiteY13" fmla="*/ 225758 h 381001"/>
              <a:gd name="connsiteX14" fmla="*/ 143656 w 438150"/>
              <a:gd name="connsiteY14" fmla="*/ 223582 h 381001"/>
              <a:gd name="connsiteX15" fmla="*/ 99045 w 438150"/>
              <a:gd name="connsiteY15" fmla="*/ 204455 h 381001"/>
              <a:gd name="connsiteX16" fmla="*/ 106561 w 438150"/>
              <a:gd name="connsiteY16" fmla="*/ 186951 h 381001"/>
              <a:gd name="connsiteX17" fmla="*/ 150717 w 438150"/>
              <a:gd name="connsiteY17" fmla="*/ 205878 h 381001"/>
              <a:gd name="connsiteX18" fmla="*/ 154652 w 438150"/>
              <a:gd name="connsiteY18" fmla="*/ 206706 h 381001"/>
              <a:gd name="connsiteX19" fmla="*/ 157414 w 438150"/>
              <a:gd name="connsiteY19" fmla="*/ 206110 h 381001"/>
              <a:gd name="connsiteX20" fmla="*/ 161905 w 438150"/>
              <a:gd name="connsiteY20" fmla="*/ 201701 h 381001"/>
              <a:gd name="connsiteX21" fmla="*/ 157554 w 438150"/>
              <a:gd name="connsiteY21" fmla="*/ 190885 h 381001"/>
              <a:gd name="connsiteX22" fmla="*/ 107696 w 438150"/>
              <a:gd name="connsiteY22" fmla="*/ 169605 h 381001"/>
              <a:gd name="connsiteX23" fmla="*/ 92690 w 438150"/>
              <a:gd name="connsiteY23" fmla="*/ 147643 h 381001"/>
              <a:gd name="connsiteX24" fmla="*/ 115016 w 438150"/>
              <a:gd name="connsiteY24" fmla="*/ 152022 h 381001"/>
              <a:gd name="connsiteX25" fmla="*/ 165032 w 438150"/>
              <a:gd name="connsiteY25" fmla="*/ 173362 h 381001"/>
              <a:gd name="connsiteX26" fmla="*/ 181570 w 438150"/>
              <a:gd name="connsiteY26" fmla="*/ 196614 h 381001"/>
              <a:gd name="connsiteX27" fmla="*/ 240497 w 438150"/>
              <a:gd name="connsiteY27" fmla="*/ 170363 h 381001"/>
              <a:gd name="connsiteX28" fmla="*/ 276729 w 438150"/>
              <a:gd name="connsiteY28" fmla="*/ 183638 h 381001"/>
              <a:gd name="connsiteX29" fmla="*/ 263454 w 438150"/>
              <a:gd name="connsiteY29" fmla="*/ 219871 h 381001"/>
              <a:gd name="connsiteX30" fmla="*/ 147768 w 438150"/>
              <a:gd name="connsiteY30" fmla="*/ 272559 h 381001"/>
              <a:gd name="connsiteX31" fmla="*/ 125164 w 438150"/>
              <a:gd name="connsiteY31" fmla="*/ 276251 h 381001"/>
              <a:gd name="connsiteX32" fmla="*/ 101603 w 438150"/>
              <a:gd name="connsiteY32" fmla="*/ 273624 h 381001"/>
              <a:gd name="connsiteX33" fmla="*/ 51271 w 438150"/>
              <a:gd name="connsiteY33" fmla="*/ 261952 h 381001"/>
              <a:gd name="connsiteX34" fmla="*/ 0 w 438150"/>
              <a:gd name="connsiteY34" fmla="*/ 261952 h 381001"/>
              <a:gd name="connsiteX35" fmla="*/ 0 w 438150"/>
              <a:gd name="connsiteY35" fmla="*/ 161950 h 381001"/>
              <a:gd name="connsiteX36" fmla="*/ 50127 w 438150"/>
              <a:gd name="connsiteY36" fmla="*/ 161950 h 381001"/>
              <a:gd name="connsiteX37" fmla="*/ 70414 w 438150"/>
              <a:gd name="connsiteY37" fmla="*/ 152268 h 381001"/>
              <a:gd name="connsiteX38" fmla="*/ 92690 w 438150"/>
              <a:gd name="connsiteY38" fmla="*/ 147643 h 381001"/>
              <a:gd name="connsiteX39" fmla="*/ 262044 w 438150"/>
              <a:gd name="connsiteY39" fmla="*/ 76253 h 381001"/>
              <a:gd name="connsiteX40" fmla="*/ 281555 w 438150"/>
              <a:gd name="connsiteY40" fmla="*/ 81449 h 381001"/>
              <a:gd name="connsiteX41" fmla="*/ 438150 w 438150"/>
              <a:gd name="connsiteY41" fmla="*/ 172772 h 381001"/>
              <a:gd name="connsiteX42" fmla="*/ 428552 w 438150"/>
              <a:gd name="connsiteY42" fmla="*/ 189225 h 381001"/>
              <a:gd name="connsiteX43" fmla="*/ 390494 w 438150"/>
              <a:gd name="connsiteY43" fmla="*/ 167031 h 381001"/>
              <a:gd name="connsiteX44" fmla="*/ 390494 w 438150"/>
              <a:gd name="connsiteY44" fmla="*/ 333381 h 381001"/>
              <a:gd name="connsiteX45" fmla="*/ 342874 w 438150"/>
              <a:gd name="connsiteY45" fmla="*/ 381001 h 381001"/>
              <a:gd name="connsiteX46" fmla="*/ 180969 w 438150"/>
              <a:gd name="connsiteY46" fmla="*/ 381001 h 381001"/>
              <a:gd name="connsiteX47" fmla="*/ 133350 w 438150"/>
              <a:gd name="connsiteY47" fmla="*/ 333381 h 381001"/>
              <a:gd name="connsiteX48" fmla="*/ 133350 w 438150"/>
              <a:gd name="connsiteY48" fmla="*/ 295285 h 381001"/>
              <a:gd name="connsiteX49" fmla="*/ 152398 w 438150"/>
              <a:gd name="connsiteY49" fmla="*/ 295285 h 381001"/>
              <a:gd name="connsiteX50" fmla="*/ 152398 w 438150"/>
              <a:gd name="connsiteY50" fmla="*/ 333381 h 381001"/>
              <a:gd name="connsiteX51" fmla="*/ 180969 w 438150"/>
              <a:gd name="connsiteY51" fmla="*/ 361953 h 381001"/>
              <a:gd name="connsiteX52" fmla="*/ 342874 w 438150"/>
              <a:gd name="connsiteY52" fmla="*/ 361953 h 381001"/>
              <a:gd name="connsiteX53" fmla="*/ 371446 w 438150"/>
              <a:gd name="connsiteY53" fmla="*/ 333381 h 381001"/>
              <a:gd name="connsiteX54" fmla="*/ 371446 w 438150"/>
              <a:gd name="connsiteY54" fmla="*/ 155922 h 381001"/>
              <a:gd name="connsiteX55" fmla="*/ 271994 w 438150"/>
              <a:gd name="connsiteY55" fmla="*/ 97925 h 381001"/>
              <a:gd name="connsiteX56" fmla="*/ 252128 w 438150"/>
              <a:gd name="connsiteY56" fmla="*/ 97976 h 381001"/>
              <a:gd name="connsiteX57" fmla="*/ 224189 w 438150"/>
              <a:gd name="connsiteY57" fmla="*/ 114229 h 381001"/>
              <a:gd name="connsiteX58" fmla="*/ 214610 w 438150"/>
              <a:gd name="connsiteY58" fmla="*/ 97767 h 381001"/>
              <a:gd name="connsiteX59" fmla="*/ 242549 w 438150"/>
              <a:gd name="connsiteY59" fmla="*/ 81514 h 381001"/>
              <a:gd name="connsiteX60" fmla="*/ 262044 w 438150"/>
              <a:gd name="connsiteY60" fmla="*/ 76253 h 381001"/>
              <a:gd name="connsiteX61" fmla="*/ 157162 w 438150"/>
              <a:gd name="connsiteY61" fmla="*/ 71434 h 381001"/>
              <a:gd name="connsiteX62" fmla="*/ 176212 w 438150"/>
              <a:gd name="connsiteY62" fmla="*/ 71434 h 381001"/>
              <a:gd name="connsiteX63" fmla="*/ 176212 w 438150"/>
              <a:gd name="connsiteY63" fmla="*/ 90474 h 381001"/>
              <a:gd name="connsiteX64" fmla="*/ 195262 w 438150"/>
              <a:gd name="connsiteY64" fmla="*/ 90474 h 381001"/>
              <a:gd name="connsiteX65" fmla="*/ 195262 w 438150"/>
              <a:gd name="connsiteY65" fmla="*/ 109524 h 381001"/>
              <a:gd name="connsiteX66" fmla="*/ 176212 w 438150"/>
              <a:gd name="connsiteY66" fmla="*/ 109524 h 381001"/>
              <a:gd name="connsiteX67" fmla="*/ 176212 w 438150"/>
              <a:gd name="connsiteY67" fmla="*/ 128574 h 381001"/>
              <a:gd name="connsiteX68" fmla="*/ 157162 w 438150"/>
              <a:gd name="connsiteY68" fmla="*/ 128574 h 381001"/>
              <a:gd name="connsiteX69" fmla="*/ 157162 w 438150"/>
              <a:gd name="connsiteY69" fmla="*/ 109524 h 381001"/>
              <a:gd name="connsiteX70" fmla="*/ 138112 w 438150"/>
              <a:gd name="connsiteY70" fmla="*/ 109524 h 381001"/>
              <a:gd name="connsiteX71" fmla="*/ 138112 w 438150"/>
              <a:gd name="connsiteY71" fmla="*/ 90474 h 381001"/>
              <a:gd name="connsiteX72" fmla="*/ 157162 w 438150"/>
              <a:gd name="connsiteY72" fmla="*/ 90474 h 381001"/>
              <a:gd name="connsiteX73" fmla="*/ 166409 w 438150"/>
              <a:gd name="connsiteY73" fmla="*/ 0 h 381001"/>
              <a:gd name="connsiteX74" fmla="*/ 193723 w 438150"/>
              <a:gd name="connsiteY74" fmla="*/ 9751 h 381001"/>
              <a:gd name="connsiteX75" fmla="*/ 199808 w 438150"/>
              <a:gd name="connsiteY75" fmla="*/ 70481 h 381001"/>
              <a:gd name="connsiteX76" fmla="*/ 198087 w 438150"/>
              <a:gd name="connsiteY76" fmla="*/ 72439 h 381001"/>
              <a:gd name="connsiteX77" fmla="*/ 183824 w 438150"/>
              <a:gd name="connsiteY77" fmla="*/ 59818 h 381001"/>
              <a:gd name="connsiteX78" fmla="*/ 185293 w 438150"/>
              <a:gd name="connsiteY78" fmla="*/ 58158 h 381001"/>
              <a:gd name="connsiteX79" fmla="*/ 183406 w 438150"/>
              <a:gd name="connsiteY79" fmla="*/ 26061 h 381001"/>
              <a:gd name="connsiteX80" fmla="*/ 149420 w 438150"/>
              <a:gd name="connsiteY80" fmla="*/ 26061 h 381001"/>
              <a:gd name="connsiteX81" fmla="*/ 128565 w 438150"/>
              <a:gd name="connsiteY81" fmla="*/ 47030 h 381001"/>
              <a:gd name="connsiteX82" fmla="*/ 107663 w 438150"/>
              <a:gd name="connsiteY82" fmla="*/ 26089 h 381001"/>
              <a:gd name="connsiteX83" fmla="*/ 73669 w 438150"/>
              <a:gd name="connsiteY83" fmla="*/ 26061 h 381001"/>
              <a:gd name="connsiteX84" fmla="*/ 73669 w 438150"/>
              <a:gd name="connsiteY84" fmla="*/ 60265 h 381001"/>
              <a:gd name="connsiteX85" fmla="*/ 141685 w 438150"/>
              <a:gd name="connsiteY85" fmla="*/ 126513 h 381001"/>
              <a:gd name="connsiteX86" fmla="*/ 128407 w 438150"/>
              <a:gd name="connsiteY86" fmla="*/ 140158 h 381001"/>
              <a:gd name="connsiteX87" fmla="*/ 60289 w 438150"/>
              <a:gd name="connsiteY87" fmla="*/ 73806 h 381001"/>
              <a:gd name="connsiteX88" fmla="*/ 60134 w 438150"/>
              <a:gd name="connsiteY88" fmla="*/ 12794 h 381001"/>
              <a:gd name="connsiteX89" fmla="*/ 121146 w 438150"/>
              <a:gd name="connsiteY89" fmla="*/ 12640 h 381001"/>
              <a:gd name="connsiteX90" fmla="*/ 128547 w 438150"/>
              <a:gd name="connsiteY90" fmla="*/ 20048 h 381001"/>
              <a:gd name="connsiteX91" fmla="*/ 135929 w 438150"/>
              <a:gd name="connsiteY91" fmla="*/ 12621 h 381001"/>
              <a:gd name="connsiteX92" fmla="*/ 166409 w 438150"/>
              <a:gd name="connsiteY92" fmla="*/ 0 h 381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38150" h="381001">
                <a:moveTo>
                  <a:pt x="107696" y="169605"/>
                </a:moveTo>
                <a:cubicBezTo>
                  <a:pt x="98227" y="165721"/>
                  <a:pt x="87605" y="165744"/>
                  <a:pt x="78154" y="169670"/>
                </a:cubicBezTo>
                <a:cubicBezTo>
                  <a:pt x="68610" y="173916"/>
                  <a:pt x="56759" y="179938"/>
                  <a:pt x="56703" y="179966"/>
                </a:cubicBezTo>
                <a:lnTo>
                  <a:pt x="54666" y="180998"/>
                </a:lnTo>
                <a:lnTo>
                  <a:pt x="19050" y="180998"/>
                </a:lnTo>
                <a:lnTo>
                  <a:pt x="19050" y="242904"/>
                </a:lnTo>
                <a:lnTo>
                  <a:pt x="54592" y="243164"/>
                </a:lnTo>
                <a:cubicBezTo>
                  <a:pt x="55020" y="243267"/>
                  <a:pt x="97427" y="253367"/>
                  <a:pt x="105324" y="254944"/>
                </a:cubicBezTo>
                <a:cubicBezTo>
                  <a:pt x="117104" y="257856"/>
                  <a:pt x="129426" y="257770"/>
                  <a:pt x="141164" y="254693"/>
                </a:cubicBezTo>
                <a:cubicBezTo>
                  <a:pt x="147470" y="252363"/>
                  <a:pt x="212945" y="222261"/>
                  <a:pt x="255426" y="202600"/>
                </a:cubicBezTo>
                <a:cubicBezTo>
                  <a:pt x="259533" y="200661"/>
                  <a:pt x="261297" y="195765"/>
                  <a:pt x="259371" y="191653"/>
                </a:cubicBezTo>
                <a:cubicBezTo>
                  <a:pt x="257440" y="187531"/>
                  <a:pt x="252534" y="185755"/>
                  <a:pt x="248413" y="187686"/>
                </a:cubicBezTo>
                <a:cubicBezTo>
                  <a:pt x="245167" y="189137"/>
                  <a:pt x="172445" y="221573"/>
                  <a:pt x="166455" y="224135"/>
                </a:cubicBezTo>
                <a:cubicBezTo>
                  <a:pt x="162371" y="225736"/>
                  <a:pt x="157953" y="226293"/>
                  <a:pt x="153600" y="225758"/>
                </a:cubicBezTo>
                <a:cubicBezTo>
                  <a:pt x="150178" y="225664"/>
                  <a:pt x="146805" y="224925"/>
                  <a:pt x="143656" y="223582"/>
                </a:cubicBezTo>
                <a:lnTo>
                  <a:pt x="99045" y="204455"/>
                </a:lnTo>
                <a:lnTo>
                  <a:pt x="106561" y="186951"/>
                </a:lnTo>
                <a:lnTo>
                  <a:pt x="150717" y="205878"/>
                </a:lnTo>
                <a:cubicBezTo>
                  <a:pt x="152004" y="206261"/>
                  <a:pt x="153320" y="206538"/>
                  <a:pt x="154652" y="206706"/>
                </a:cubicBezTo>
                <a:cubicBezTo>
                  <a:pt x="155600" y="206667"/>
                  <a:pt x="156534" y="206465"/>
                  <a:pt x="157414" y="206110"/>
                </a:cubicBezTo>
                <a:cubicBezTo>
                  <a:pt x="159435" y="205292"/>
                  <a:pt x="161050" y="203707"/>
                  <a:pt x="161905" y="201701"/>
                </a:cubicBezTo>
                <a:cubicBezTo>
                  <a:pt x="163690" y="197512"/>
                  <a:pt x="161742" y="192670"/>
                  <a:pt x="157554" y="190885"/>
                </a:cubicBezTo>
                <a:cubicBezTo>
                  <a:pt x="157535" y="190871"/>
                  <a:pt x="114347" y="172377"/>
                  <a:pt x="107696" y="169605"/>
                </a:cubicBezTo>
                <a:close/>
                <a:moveTo>
                  <a:pt x="92690" y="147643"/>
                </a:moveTo>
                <a:cubicBezTo>
                  <a:pt x="100275" y="147601"/>
                  <a:pt x="107868" y="149060"/>
                  <a:pt x="115016" y="152022"/>
                </a:cubicBezTo>
                <a:cubicBezTo>
                  <a:pt x="121695" y="154808"/>
                  <a:pt x="165032" y="173362"/>
                  <a:pt x="165032" y="173362"/>
                </a:cubicBezTo>
                <a:cubicBezTo>
                  <a:pt x="174466" y="177401"/>
                  <a:pt x="180850" y="186377"/>
                  <a:pt x="181570" y="196614"/>
                </a:cubicBezTo>
                <a:cubicBezTo>
                  <a:pt x="205615" y="185919"/>
                  <a:pt x="239985" y="170591"/>
                  <a:pt x="240497" y="170363"/>
                </a:cubicBezTo>
                <a:cubicBezTo>
                  <a:pt x="254168" y="164024"/>
                  <a:pt x="270390" y="169967"/>
                  <a:pt x="276729" y="183638"/>
                </a:cubicBezTo>
                <a:cubicBezTo>
                  <a:pt x="283068" y="197310"/>
                  <a:pt x="277125" y="213531"/>
                  <a:pt x="263454" y="219871"/>
                </a:cubicBezTo>
                <a:cubicBezTo>
                  <a:pt x="252543" y="224921"/>
                  <a:pt x="156809" y="269215"/>
                  <a:pt x="147768" y="272559"/>
                </a:cubicBezTo>
                <a:cubicBezTo>
                  <a:pt x="140511" y="275116"/>
                  <a:pt x="132858" y="276366"/>
                  <a:pt x="125164" y="276251"/>
                </a:cubicBezTo>
                <a:cubicBezTo>
                  <a:pt x="117244" y="276144"/>
                  <a:pt x="109353" y="275264"/>
                  <a:pt x="101603" y="273624"/>
                </a:cubicBezTo>
                <a:cubicBezTo>
                  <a:pt x="93994" y="272108"/>
                  <a:pt x="58164" y="263593"/>
                  <a:pt x="51271" y="261952"/>
                </a:cubicBezTo>
                <a:lnTo>
                  <a:pt x="0" y="261952"/>
                </a:lnTo>
                <a:lnTo>
                  <a:pt x="0" y="161950"/>
                </a:lnTo>
                <a:lnTo>
                  <a:pt x="50127" y="161950"/>
                </a:lnTo>
                <a:cubicBezTo>
                  <a:pt x="54043" y="159988"/>
                  <a:pt x="62843" y="155635"/>
                  <a:pt x="70414" y="152268"/>
                </a:cubicBezTo>
                <a:cubicBezTo>
                  <a:pt x="77528" y="149228"/>
                  <a:pt x="85105" y="147685"/>
                  <a:pt x="92690" y="147643"/>
                </a:cubicBezTo>
                <a:close/>
                <a:moveTo>
                  <a:pt x="262044" y="76253"/>
                </a:moveTo>
                <a:cubicBezTo>
                  <a:pt x="268778" y="76242"/>
                  <a:pt x="275516" y="77974"/>
                  <a:pt x="281555" y="81449"/>
                </a:cubicBezTo>
                <a:lnTo>
                  <a:pt x="438150" y="172772"/>
                </a:lnTo>
                <a:lnTo>
                  <a:pt x="428552" y="189225"/>
                </a:lnTo>
                <a:lnTo>
                  <a:pt x="390494" y="167031"/>
                </a:lnTo>
                <a:lnTo>
                  <a:pt x="390494" y="333381"/>
                </a:lnTo>
                <a:cubicBezTo>
                  <a:pt x="389837" y="359404"/>
                  <a:pt x="368897" y="380344"/>
                  <a:pt x="342874" y="381001"/>
                </a:cubicBezTo>
                <a:lnTo>
                  <a:pt x="180969" y="381001"/>
                </a:lnTo>
                <a:cubicBezTo>
                  <a:pt x="154947" y="380344"/>
                  <a:pt x="134007" y="359404"/>
                  <a:pt x="133350" y="333381"/>
                </a:cubicBezTo>
                <a:lnTo>
                  <a:pt x="133350" y="295285"/>
                </a:lnTo>
                <a:lnTo>
                  <a:pt x="152398" y="295285"/>
                </a:lnTo>
                <a:lnTo>
                  <a:pt x="152398" y="333381"/>
                </a:lnTo>
                <a:cubicBezTo>
                  <a:pt x="152976" y="348915"/>
                  <a:pt x="165435" y="361375"/>
                  <a:pt x="180969" y="361953"/>
                </a:cubicBezTo>
                <a:lnTo>
                  <a:pt x="342874" y="361953"/>
                </a:lnTo>
                <a:cubicBezTo>
                  <a:pt x="358408" y="361375"/>
                  <a:pt x="370868" y="348915"/>
                  <a:pt x="371446" y="333381"/>
                </a:cubicBezTo>
                <a:lnTo>
                  <a:pt x="371446" y="155922"/>
                </a:lnTo>
                <a:lnTo>
                  <a:pt x="271994" y="97925"/>
                </a:lnTo>
                <a:cubicBezTo>
                  <a:pt x="265837" y="94397"/>
                  <a:pt x="258267" y="94417"/>
                  <a:pt x="252128" y="97976"/>
                </a:cubicBezTo>
                <a:lnTo>
                  <a:pt x="224189" y="114229"/>
                </a:lnTo>
                <a:lnTo>
                  <a:pt x="214610" y="97767"/>
                </a:lnTo>
                <a:lnTo>
                  <a:pt x="242549" y="81514"/>
                </a:lnTo>
                <a:cubicBezTo>
                  <a:pt x="248577" y="78019"/>
                  <a:pt x="255309" y="76265"/>
                  <a:pt x="262044" y="76253"/>
                </a:cubicBezTo>
                <a:close/>
                <a:moveTo>
                  <a:pt x="157162" y="71434"/>
                </a:moveTo>
                <a:lnTo>
                  <a:pt x="176212" y="71434"/>
                </a:lnTo>
                <a:lnTo>
                  <a:pt x="176212" y="90474"/>
                </a:lnTo>
                <a:lnTo>
                  <a:pt x="195262" y="90474"/>
                </a:lnTo>
                <a:lnTo>
                  <a:pt x="195262" y="109524"/>
                </a:lnTo>
                <a:lnTo>
                  <a:pt x="176212" y="109524"/>
                </a:lnTo>
                <a:lnTo>
                  <a:pt x="176212" y="128574"/>
                </a:lnTo>
                <a:lnTo>
                  <a:pt x="157162" y="128574"/>
                </a:lnTo>
                <a:lnTo>
                  <a:pt x="157162" y="109524"/>
                </a:lnTo>
                <a:lnTo>
                  <a:pt x="138112" y="109524"/>
                </a:lnTo>
                <a:lnTo>
                  <a:pt x="138112" y="90474"/>
                </a:lnTo>
                <a:lnTo>
                  <a:pt x="157162" y="90474"/>
                </a:lnTo>
                <a:close/>
                <a:moveTo>
                  <a:pt x="166409" y="0"/>
                </a:moveTo>
                <a:cubicBezTo>
                  <a:pt x="176366" y="2"/>
                  <a:pt x="186016" y="3447"/>
                  <a:pt x="193723" y="9751"/>
                </a:cubicBezTo>
                <a:cubicBezTo>
                  <a:pt x="212173" y="24841"/>
                  <a:pt x="214898" y="52031"/>
                  <a:pt x="199808" y="70481"/>
                </a:cubicBezTo>
                <a:lnTo>
                  <a:pt x="198087" y="72439"/>
                </a:lnTo>
                <a:lnTo>
                  <a:pt x="183824" y="59818"/>
                </a:lnTo>
                <a:lnTo>
                  <a:pt x="185293" y="58158"/>
                </a:lnTo>
                <a:cubicBezTo>
                  <a:pt x="192935" y="48541"/>
                  <a:pt x="192122" y="34716"/>
                  <a:pt x="183406" y="26061"/>
                </a:cubicBezTo>
                <a:cubicBezTo>
                  <a:pt x="173881" y="17021"/>
                  <a:pt x="158945" y="17021"/>
                  <a:pt x="149420" y="26061"/>
                </a:cubicBezTo>
                <a:lnTo>
                  <a:pt x="128565" y="47030"/>
                </a:lnTo>
                <a:lnTo>
                  <a:pt x="107663" y="26089"/>
                </a:lnTo>
                <a:cubicBezTo>
                  <a:pt x="98151" y="17018"/>
                  <a:pt x="83195" y="17006"/>
                  <a:pt x="73669" y="26061"/>
                </a:cubicBezTo>
                <a:cubicBezTo>
                  <a:pt x="64333" y="35551"/>
                  <a:pt x="64333" y="50774"/>
                  <a:pt x="73669" y="60265"/>
                </a:cubicBezTo>
                <a:lnTo>
                  <a:pt x="141685" y="126513"/>
                </a:lnTo>
                <a:lnTo>
                  <a:pt x="128407" y="140158"/>
                </a:lnTo>
                <a:lnTo>
                  <a:pt x="60289" y="73806"/>
                </a:lnTo>
                <a:cubicBezTo>
                  <a:pt x="43398" y="57001"/>
                  <a:pt x="43328" y="29685"/>
                  <a:pt x="60134" y="12794"/>
                </a:cubicBezTo>
                <a:cubicBezTo>
                  <a:pt x="76939" y="-4096"/>
                  <a:pt x="104255" y="-4166"/>
                  <a:pt x="121146" y="12640"/>
                </a:cubicBezTo>
                <a:lnTo>
                  <a:pt x="128547" y="20048"/>
                </a:lnTo>
                <a:lnTo>
                  <a:pt x="135929" y="12621"/>
                </a:lnTo>
                <a:cubicBezTo>
                  <a:pt x="143989" y="4502"/>
                  <a:pt x="154969" y="-44"/>
                  <a:pt x="166409" y="0"/>
                </a:cubicBezTo>
                <a:close/>
              </a:path>
            </a:pathLst>
          </a:custGeom>
          <a:solidFill>
            <a:srgbClr val="000000"/>
          </a:solidFill>
          <a:ln w="9525" cap="flat">
            <a:noFill/>
            <a:prstDash val="solid"/>
            <a:miter/>
          </a:ln>
        </p:spPr>
        <p:txBody>
          <a:bodyPr rtlCol="0" anchor="ctr"/>
          <a:lstStyle/>
          <a:p>
            <a:endParaRPr lang="de-DE"/>
          </a:p>
        </p:txBody>
      </p:sp>
      <p:grpSp>
        <p:nvGrpSpPr>
          <p:cNvPr id="46" name="Gruppieren 45"/>
          <p:cNvGrpSpPr/>
          <p:nvPr/>
        </p:nvGrpSpPr>
        <p:grpSpPr>
          <a:xfrm>
            <a:off x="1652842" y="2640477"/>
            <a:ext cx="308562" cy="312291"/>
            <a:chOff x="0" y="0"/>
            <a:chExt cx="409672" cy="336872"/>
          </a:xfrm>
        </p:grpSpPr>
        <p:sp>
          <p:nvSpPr>
            <p:cNvPr id="47" name="Freeform: Shape 607"/>
            <p:cNvSpPr>
              <a:spLocks noChangeAspect="1"/>
            </p:cNvSpPr>
            <p:nvPr/>
          </p:nvSpPr>
          <p:spPr>
            <a:xfrm>
              <a:off x="105507" y="0"/>
              <a:ext cx="304165" cy="266700"/>
            </a:xfrm>
            <a:custGeom>
              <a:avLst/>
              <a:gdLst>
                <a:gd name="connsiteX0" fmla="*/ 122248 w 438150"/>
                <a:gd name="connsiteY0" fmla="*/ 32520 h 438150"/>
                <a:gd name="connsiteX1" fmla="*/ 32519 w 438150"/>
                <a:gd name="connsiteY1" fmla="*/ 122253 h 438150"/>
                <a:gd name="connsiteX2" fmla="*/ 122248 w 438150"/>
                <a:gd name="connsiteY2" fmla="*/ 122253 h 438150"/>
                <a:gd name="connsiteX3" fmla="*/ 141298 w 438150"/>
                <a:gd name="connsiteY3" fmla="*/ 19050 h 438150"/>
                <a:gd name="connsiteX4" fmla="*/ 141298 w 438150"/>
                <a:gd name="connsiteY4" fmla="*/ 141303 h 438150"/>
                <a:gd name="connsiteX5" fmla="*/ 19050 w 438150"/>
                <a:gd name="connsiteY5" fmla="*/ 141303 h 438150"/>
                <a:gd name="connsiteX6" fmla="*/ 19050 w 438150"/>
                <a:gd name="connsiteY6" fmla="*/ 390525 h 438150"/>
                <a:gd name="connsiteX7" fmla="*/ 47625 w 438150"/>
                <a:gd name="connsiteY7" fmla="*/ 419100 h 438150"/>
                <a:gd name="connsiteX8" fmla="*/ 276225 w 438150"/>
                <a:gd name="connsiteY8" fmla="*/ 419100 h 438150"/>
                <a:gd name="connsiteX9" fmla="*/ 304800 w 438150"/>
                <a:gd name="connsiteY9" fmla="*/ 390525 h 438150"/>
                <a:gd name="connsiteX10" fmla="*/ 304800 w 438150"/>
                <a:gd name="connsiteY10" fmla="*/ 47625 h 438150"/>
                <a:gd name="connsiteX11" fmla="*/ 276225 w 438150"/>
                <a:gd name="connsiteY11" fmla="*/ 19050 h 438150"/>
                <a:gd name="connsiteX12" fmla="*/ 390525 w 438150"/>
                <a:gd name="connsiteY12" fmla="*/ 0 h 438150"/>
                <a:gd name="connsiteX13" fmla="*/ 438150 w 438150"/>
                <a:gd name="connsiteY13" fmla="*/ 47625 h 438150"/>
                <a:gd name="connsiteX14" fmla="*/ 438150 w 438150"/>
                <a:gd name="connsiteY14" fmla="*/ 390525 h 438150"/>
                <a:gd name="connsiteX15" fmla="*/ 390525 w 438150"/>
                <a:gd name="connsiteY15" fmla="*/ 438150 h 438150"/>
                <a:gd name="connsiteX16" fmla="*/ 390525 w 438150"/>
                <a:gd name="connsiteY16" fmla="*/ 419100 h 438150"/>
                <a:gd name="connsiteX17" fmla="*/ 419100 w 438150"/>
                <a:gd name="connsiteY17" fmla="*/ 390525 h 438150"/>
                <a:gd name="connsiteX18" fmla="*/ 419100 w 438150"/>
                <a:gd name="connsiteY18" fmla="*/ 47625 h 438150"/>
                <a:gd name="connsiteX19" fmla="*/ 390525 w 438150"/>
                <a:gd name="connsiteY19" fmla="*/ 19050 h 438150"/>
                <a:gd name="connsiteX20" fmla="*/ 333375 w 438150"/>
                <a:gd name="connsiteY20" fmla="*/ 0 h 438150"/>
                <a:gd name="connsiteX21" fmla="*/ 381000 w 438150"/>
                <a:gd name="connsiteY21" fmla="*/ 47625 h 438150"/>
                <a:gd name="connsiteX22" fmla="*/ 381000 w 438150"/>
                <a:gd name="connsiteY22" fmla="*/ 390525 h 438150"/>
                <a:gd name="connsiteX23" fmla="*/ 333375 w 438150"/>
                <a:gd name="connsiteY23" fmla="*/ 438150 h 438150"/>
                <a:gd name="connsiteX24" fmla="*/ 333375 w 438150"/>
                <a:gd name="connsiteY24" fmla="*/ 419100 h 438150"/>
                <a:gd name="connsiteX25" fmla="*/ 361950 w 438150"/>
                <a:gd name="connsiteY25" fmla="*/ 390525 h 438150"/>
                <a:gd name="connsiteX26" fmla="*/ 361950 w 438150"/>
                <a:gd name="connsiteY26" fmla="*/ 47625 h 438150"/>
                <a:gd name="connsiteX27" fmla="*/ 333375 w 438150"/>
                <a:gd name="connsiteY27" fmla="*/ 19050 h 438150"/>
                <a:gd name="connsiteX28" fmla="*/ 127829 w 438150"/>
                <a:gd name="connsiteY28" fmla="*/ 0 h 438150"/>
                <a:gd name="connsiteX29" fmla="*/ 276225 w 438150"/>
                <a:gd name="connsiteY29" fmla="*/ 0 h 438150"/>
                <a:gd name="connsiteX30" fmla="*/ 323850 w 438150"/>
                <a:gd name="connsiteY30" fmla="*/ 47625 h 438150"/>
                <a:gd name="connsiteX31" fmla="*/ 323850 w 438150"/>
                <a:gd name="connsiteY31" fmla="*/ 390525 h 438150"/>
                <a:gd name="connsiteX32" fmla="*/ 276225 w 438150"/>
                <a:gd name="connsiteY32" fmla="*/ 438150 h 438150"/>
                <a:gd name="connsiteX33" fmla="*/ 47625 w 438150"/>
                <a:gd name="connsiteY33" fmla="*/ 438150 h 438150"/>
                <a:gd name="connsiteX34" fmla="*/ 0 w 438150"/>
                <a:gd name="connsiteY34" fmla="*/ 390525 h 438150"/>
                <a:gd name="connsiteX35" fmla="*/ 0 w 438150"/>
                <a:gd name="connsiteY35" fmla="*/ 127834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38150" h="438150">
                  <a:moveTo>
                    <a:pt x="122248" y="32520"/>
                  </a:moveTo>
                  <a:lnTo>
                    <a:pt x="32519" y="122253"/>
                  </a:lnTo>
                  <a:lnTo>
                    <a:pt x="122248" y="122253"/>
                  </a:lnTo>
                  <a:close/>
                  <a:moveTo>
                    <a:pt x="141298" y="19050"/>
                  </a:moveTo>
                  <a:lnTo>
                    <a:pt x="141298" y="141303"/>
                  </a:lnTo>
                  <a:lnTo>
                    <a:pt x="19050" y="141303"/>
                  </a:lnTo>
                  <a:lnTo>
                    <a:pt x="19050" y="390525"/>
                  </a:lnTo>
                  <a:cubicBezTo>
                    <a:pt x="19067" y="406299"/>
                    <a:pt x="31851" y="419083"/>
                    <a:pt x="47625" y="419100"/>
                  </a:cubicBezTo>
                  <a:lnTo>
                    <a:pt x="276225" y="419100"/>
                  </a:lnTo>
                  <a:cubicBezTo>
                    <a:pt x="291999" y="419083"/>
                    <a:pt x="304783" y="406299"/>
                    <a:pt x="304800" y="390525"/>
                  </a:cubicBezTo>
                  <a:lnTo>
                    <a:pt x="304800" y="47625"/>
                  </a:lnTo>
                  <a:cubicBezTo>
                    <a:pt x="304783" y="31851"/>
                    <a:pt x="291999" y="19067"/>
                    <a:pt x="276225" y="19050"/>
                  </a:cubicBezTo>
                  <a:close/>
                  <a:moveTo>
                    <a:pt x="390525" y="0"/>
                  </a:moveTo>
                  <a:cubicBezTo>
                    <a:pt x="416815" y="31"/>
                    <a:pt x="438119" y="21335"/>
                    <a:pt x="438150" y="47625"/>
                  </a:cubicBezTo>
                  <a:lnTo>
                    <a:pt x="438150" y="390525"/>
                  </a:lnTo>
                  <a:cubicBezTo>
                    <a:pt x="438119" y="416815"/>
                    <a:pt x="416815" y="438119"/>
                    <a:pt x="390525" y="438150"/>
                  </a:cubicBezTo>
                  <a:lnTo>
                    <a:pt x="390525" y="419100"/>
                  </a:lnTo>
                  <a:cubicBezTo>
                    <a:pt x="406299" y="419083"/>
                    <a:pt x="419083" y="406299"/>
                    <a:pt x="419100" y="390525"/>
                  </a:cubicBezTo>
                  <a:lnTo>
                    <a:pt x="419100" y="47625"/>
                  </a:lnTo>
                  <a:cubicBezTo>
                    <a:pt x="419083" y="31851"/>
                    <a:pt x="406299" y="19067"/>
                    <a:pt x="390525" y="19050"/>
                  </a:cubicBezTo>
                  <a:close/>
                  <a:moveTo>
                    <a:pt x="333375" y="0"/>
                  </a:moveTo>
                  <a:cubicBezTo>
                    <a:pt x="359665" y="31"/>
                    <a:pt x="380969" y="21335"/>
                    <a:pt x="381000" y="47625"/>
                  </a:cubicBezTo>
                  <a:lnTo>
                    <a:pt x="381000" y="390525"/>
                  </a:lnTo>
                  <a:cubicBezTo>
                    <a:pt x="380969" y="416815"/>
                    <a:pt x="359665" y="438119"/>
                    <a:pt x="333375" y="438150"/>
                  </a:cubicBezTo>
                  <a:lnTo>
                    <a:pt x="333375" y="419100"/>
                  </a:lnTo>
                  <a:cubicBezTo>
                    <a:pt x="349149" y="419083"/>
                    <a:pt x="361933" y="406299"/>
                    <a:pt x="361950" y="390525"/>
                  </a:cubicBezTo>
                  <a:lnTo>
                    <a:pt x="361950" y="47625"/>
                  </a:lnTo>
                  <a:cubicBezTo>
                    <a:pt x="361933" y="31851"/>
                    <a:pt x="349149" y="19067"/>
                    <a:pt x="333375" y="19050"/>
                  </a:cubicBezTo>
                  <a:close/>
                  <a:moveTo>
                    <a:pt x="127829" y="0"/>
                  </a:moveTo>
                  <a:lnTo>
                    <a:pt x="276225" y="0"/>
                  </a:lnTo>
                  <a:cubicBezTo>
                    <a:pt x="302515" y="31"/>
                    <a:pt x="323819" y="21335"/>
                    <a:pt x="323850" y="47625"/>
                  </a:cubicBezTo>
                  <a:lnTo>
                    <a:pt x="323850" y="390525"/>
                  </a:lnTo>
                  <a:cubicBezTo>
                    <a:pt x="323819" y="416815"/>
                    <a:pt x="302515" y="438119"/>
                    <a:pt x="276225" y="438150"/>
                  </a:cubicBezTo>
                  <a:lnTo>
                    <a:pt x="47625" y="438150"/>
                  </a:lnTo>
                  <a:cubicBezTo>
                    <a:pt x="21335" y="438119"/>
                    <a:pt x="31" y="416815"/>
                    <a:pt x="0" y="390525"/>
                  </a:cubicBezTo>
                  <a:lnTo>
                    <a:pt x="0" y="127834"/>
                  </a:lnTo>
                  <a:close/>
                </a:path>
              </a:pathLst>
            </a:custGeom>
            <a:solidFill>
              <a:srgbClr val="000000"/>
            </a:solidFill>
            <a:ln w="9525" cap="flat">
              <a:noFill/>
              <a:prstDash val="solid"/>
              <a:miter/>
            </a:ln>
          </p:spPr>
          <p:txBody>
            <a:bodyPr rtlCol="0" anchor="ctr"/>
            <a:lstStyle/>
            <a:p>
              <a:endParaRPr lang="de-DE"/>
            </a:p>
          </p:txBody>
        </p:sp>
        <p:sp>
          <p:nvSpPr>
            <p:cNvPr id="48" name="Grafik 119">
              <a:extLst>
                <a:ext uri="{FF2B5EF4-FFF2-40B4-BE49-F238E27FC236}">
                  <a16:creationId xmlns:a16="http://schemas.microsoft.com/office/drawing/2014/main" id="{9416DE2B-272A-8A42-9A05-5F0BA87C9FA8}"/>
                </a:ext>
              </a:extLst>
            </p:cNvPr>
            <p:cNvSpPr>
              <a:spLocks noChangeAspect="1"/>
            </p:cNvSpPr>
            <p:nvPr/>
          </p:nvSpPr>
          <p:spPr>
            <a:xfrm>
              <a:off x="0" y="126609"/>
              <a:ext cx="261467" cy="210263"/>
            </a:xfrm>
            <a:custGeom>
              <a:avLst/>
              <a:gdLst>
                <a:gd name="connsiteX0" fmla="*/ 377777 w 438146"/>
                <a:gd name="connsiteY0" fmla="*/ 228792 h 352391"/>
                <a:gd name="connsiteX1" fmla="*/ 332411 w 438146"/>
                <a:gd name="connsiteY1" fmla="*/ 212213 h 352391"/>
                <a:gd name="connsiteX2" fmla="*/ 245112 w 438146"/>
                <a:gd name="connsiteY2" fmla="*/ 251090 h 352391"/>
                <a:gd name="connsiteX3" fmla="*/ 224420 w 438146"/>
                <a:gd name="connsiteY3" fmla="*/ 216416 h 352391"/>
                <a:gd name="connsiteX4" fmla="*/ 154869 w 438146"/>
                <a:gd name="connsiteY4" fmla="*/ 186753 h 352391"/>
                <a:gd name="connsiteX5" fmla="*/ 95769 w 438146"/>
                <a:gd name="connsiteY5" fmla="*/ 187050 h 352391"/>
                <a:gd name="connsiteX6" fmla="*/ 68193 w 438146"/>
                <a:gd name="connsiteY6" fmla="*/ 199892 h 352391"/>
                <a:gd name="connsiteX7" fmla="*/ 0 w 438146"/>
                <a:gd name="connsiteY7" fmla="*/ 200013 h 352391"/>
                <a:gd name="connsiteX8" fmla="*/ 0 w 438146"/>
                <a:gd name="connsiteY8" fmla="*/ 333328 h 352391"/>
                <a:gd name="connsiteX9" fmla="*/ 67844 w 438146"/>
                <a:gd name="connsiteY9" fmla="*/ 333328 h 352391"/>
                <a:gd name="connsiteX10" fmla="*/ 138372 w 438146"/>
                <a:gd name="connsiteY10" fmla="*/ 348792 h 352391"/>
                <a:gd name="connsiteX11" fmla="*/ 170417 w 438146"/>
                <a:gd name="connsiteY11" fmla="*/ 352381 h 352391"/>
                <a:gd name="connsiteX12" fmla="*/ 200574 w 438146"/>
                <a:gd name="connsiteY12" fmla="*/ 347471 h 352391"/>
                <a:gd name="connsiteX13" fmla="*/ 361266 w 438146"/>
                <a:gd name="connsiteY13" fmla="*/ 274310 h 352391"/>
                <a:gd name="connsiteX14" fmla="*/ 377777 w 438146"/>
                <a:gd name="connsiteY14" fmla="*/ 228792 h 352391"/>
                <a:gd name="connsiteX15" fmla="*/ 353229 w 438146"/>
                <a:gd name="connsiteY15" fmla="*/ 257042 h 352391"/>
                <a:gd name="connsiteX16" fmla="*/ 193970 w 438146"/>
                <a:gd name="connsiteY16" fmla="*/ 329618 h 352391"/>
                <a:gd name="connsiteX17" fmla="*/ 142088 w 438146"/>
                <a:gd name="connsiteY17" fmla="*/ 330120 h 352391"/>
                <a:gd name="connsiteX18" fmla="*/ 70970 w 438146"/>
                <a:gd name="connsiteY18" fmla="*/ 314517 h 352391"/>
                <a:gd name="connsiteX19" fmla="*/ 19050 w 438146"/>
                <a:gd name="connsiteY19" fmla="*/ 314284 h 352391"/>
                <a:gd name="connsiteX20" fmla="*/ 19050 w 438146"/>
                <a:gd name="connsiteY20" fmla="*/ 219056 h 352391"/>
                <a:gd name="connsiteX21" fmla="*/ 72225 w 438146"/>
                <a:gd name="connsiteY21" fmla="*/ 219066 h 352391"/>
                <a:gd name="connsiteX22" fmla="*/ 76448 w 438146"/>
                <a:gd name="connsiteY22" fmla="*/ 217057 h 352391"/>
                <a:gd name="connsiteX23" fmla="*/ 103503 w 438146"/>
                <a:gd name="connsiteY23" fmla="*/ 204458 h 352391"/>
                <a:gd name="connsiteX24" fmla="*/ 147548 w 438146"/>
                <a:gd name="connsiteY24" fmla="*/ 204328 h 352391"/>
                <a:gd name="connsiteX25" fmla="*/ 216946 w 438146"/>
                <a:gd name="connsiteY25" fmla="*/ 233925 h 352391"/>
                <a:gd name="connsiteX26" fmla="*/ 224980 w 438146"/>
                <a:gd name="connsiteY26" fmla="*/ 253859 h 352391"/>
                <a:gd name="connsiteX27" fmla="*/ 211239 w 438146"/>
                <a:gd name="connsiteY27" fmla="*/ 263105 h 352391"/>
                <a:gd name="connsiteX28" fmla="*/ 204676 w 438146"/>
                <a:gd name="connsiteY28" fmla="*/ 261728 h 352391"/>
                <a:gd name="connsiteX29" fmla="*/ 143060 w 438146"/>
                <a:gd name="connsiteY29" fmla="*/ 235311 h 352391"/>
                <a:gd name="connsiteX30" fmla="*/ 135553 w 438146"/>
                <a:gd name="connsiteY30" fmla="*/ 252811 h 352391"/>
                <a:gd name="connsiteX31" fmla="*/ 197607 w 438146"/>
                <a:gd name="connsiteY31" fmla="*/ 279414 h 352391"/>
                <a:gd name="connsiteX32" fmla="*/ 209746 w 438146"/>
                <a:gd name="connsiteY32" fmla="*/ 282120 h 352391"/>
                <a:gd name="connsiteX33" fmla="*/ 226406 w 438146"/>
                <a:gd name="connsiteY33" fmla="*/ 280186 h 352391"/>
                <a:gd name="connsiteX34" fmla="*/ 340322 w 438146"/>
                <a:gd name="connsiteY34" fmla="*/ 229536 h 352391"/>
                <a:gd name="connsiteX35" fmla="*/ 360511 w 438146"/>
                <a:gd name="connsiteY35" fmla="*/ 236884 h 352391"/>
                <a:gd name="connsiteX36" fmla="*/ 353229 w 438146"/>
                <a:gd name="connsiteY36" fmla="*/ 257042 h 352391"/>
                <a:gd name="connsiteX37" fmla="*/ 60369 w 438146"/>
                <a:gd name="connsiteY37" fmla="*/ 123599 h 352391"/>
                <a:gd name="connsiteX38" fmla="*/ 105735 w 438146"/>
                <a:gd name="connsiteY38" fmla="*/ 140179 h 352391"/>
                <a:gd name="connsiteX39" fmla="*/ 193034 w 438146"/>
                <a:gd name="connsiteY39" fmla="*/ 101301 h 352391"/>
                <a:gd name="connsiteX40" fmla="*/ 213726 w 438146"/>
                <a:gd name="connsiteY40" fmla="*/ 135975 h 352391"/>
                <a:gd name="connsiteX41" fmla="*/ 283277 w 438146"/>
                <a:gd name="connsiteY41" fmla="*/ 165638 h 352391"/>
                <a:gd name="connsiteX42" fmla="*/ 342377 w 438146"/>
                <a:gd name="connsiteY42" fmla="*/ 165341 h 352391"/>
                <a:gd name="connsiteX43" fmla="*/ 369953 w 438146"/>
                <a:gd name="connsiteY43" fmla="*/ 152499 h 352391"/>
                <a:gd name="connsiteX44" fmla="*/ 438146 w 438146"/>
                <a:gd name="connsiteY44" fmla="*/ 152378 h 352391"/>
                <a:gd name="connsiteX45" fmla="*/ 438146 w 438146"/>
                <a:gd name="connsiteY45" fmla="*/ 19063 h 352391"/>
                <a:gd name="connsiteX46" fmla="*/ 370302 w 438146"/>
                <a:gd name="connsiteY46" fmla="*/ 19063 h 352391"/>
                <a:gd name="connsiteX47" fmla="*/ 299774 w 438146"/>
                <a:gd name="connsiteY47" fmla="*/ 3599 h 352391"/>
                <a:gd name="connsiteX48" fmla="*/ 267729 w 438146"/>
                <a:gd name="connsiteY48" fmla="*/ 10 h 352391"/>
                <a:gd name="connsiteX49" fmla="*/ 237572 w 438146"/>
                <a:gd name="connsiteY49" fmla="*/ 4920 h 352391"/>
                <a:gd name="connsiteX50" fmla="*/ 76880 w 438146"/>
                <a:gd name="connsiteY50" fmla="*/ 78081 h 352391"/>
                <a:gd name="connsiteX51" fmla="*/ 60369 w 438146"/>
                <a:gd name="connsiteY51" fmla="*/ 123599 h 352391"/>
                <a:gd name="connsiteX52" fmla="*/ 84917 w 438146"/>
                <a:gd name="connsiteY52" fmla="*/ 95349 h 352391"/>
                <a:gd name="connsiteX53" fmla="*/ 244176 w 438146"/>
                <a:gd name="connsiteY53" fmla="*/ 22773 h 352391"/>
                <a:gd name="connsiteX54" fmla="*/ 296058 w 438146"/>
                <a:gd name="connsiteY54" fmla="*/ 22271 h 352391"/>
                <a:gd name="connsiteX55" fmla="*/ 367176 w 438146"/>
                <a:gd name="connsiteY55" fmla="*/ 37874 h 352391"/>
                <a:gd name="connsiteX56" fmla="*/ 419096 w 438146"/>
                <a:gd name="connsiteY56" fmla="*/ 38107 h 352391"/>
                <a:gd name="connsiteX57" fmla="*/ 419096 w 438146"/>
                <a:gd name="connsiteY57" fmla="*/ 133335 h 352391"/>
                <a:gd name="connsiteX58" fmla="*/ 365921 w 438146"/>
                <a:gd name="connsiteY58" fmla="*/ 133325 h 352391"/>
                <a:gd name="connsiteX59" fmla="*/ 361698 w 438146"/>
                <a:gd name="connsiteY59" fmla="*/ 135334 h 352391"/>
                <a:gd name="connsiteX60" fmla="*/ 334643 w 438146"/>
                <a:gd name="connsiteY60" fmla="*/ 147933 h 352391"/>
                <a:gd name="connsiteX61" fmla="*/ 290598 w 438146"/>
                <a:gd name="connsiteY61" fmla="*/ 148063 h 352391"/>
                <a:gd name="connsiteX62" fmla="*/ 221200 w 438146"/>
                <a:gd name="connsiteY62" fmla="*/ 118466 h 352391"/>
                <a:gd name="connsiteX63" fmla="*/ 213166 w 438146"/>
                <a:gd name="connsiteY63" fmla="*/ 98532 h 352391"/>
                <a:gd name="connsiteX64" fmla="*/ 226907 w 438146"/>
                <a:gd name="connsiteY64" fmla="*/ 89287 h 352391"/>
                <a:gd name="connsiteX65" fmla="*/ 233470 w 438146"/>
                <a:gd name="connsiteY65" fmla="*/ 90663 h 352391"/>
                <a:gd name="connsiteX66" fmla="*/ 295086 w 438146"/>
                <a:gd name="connsiteY66" fmla="*/ 117080 h 352391"/>
                <a:gd name="connsiteX67" fmla="*/ 302593 w 438146"/>
                <a:gd name="connsiteY67" fmla="*/ 99580 h 352391"/>
                <a:gd name="connsiteX68" fmla="*/ 240539 w 438146"/>
                <a:gd name="connsiteY68" fmla="*/ 72977 h 352391"/>
                <a:gd name="connsiteX69" fmla="*/ 228400 w 438146"/>
                <a:gd name="connsiteY69" fmla="*/ 70271 h 352391"/>
                <a:gd name="connsiteX70" fmla="*/ 211740 w 438146"/>
                <a:gd name="connsiteY70" fmla="*/ 72205 h 352391"/>
                <a:gd name="connsiteX71" fmla="*/ 97824 w 438146"/>
                <a:gd name="connsiteY71" fmla="*/ 122855 h 352391"/>
                <a:gd name="connsiteX72" fmla="*/ 77635 w 438146"/>
                <a:gd name="connsiteY72" fmla="*/ 115507 h 352391"/>
                <a:gd name="connsiteX73" fmla="*/ 84917 w 438146"/>
                <a:gd name="connsiteY73" fmla="*/ 95349 h 352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38146" h="352391">
                  <a:moveTo>
                    <a:pt x="377777" y="228792"/>
                  </a:moveTo>
                  <a:cubicBezTo>
                    <a:pt x="369789" y="211729"/>
                    <a:pt x="349520" y="204322"/>
                    <a:pt x="332411" y="212213"/>
                  </a:cubicBezTo>
                  <a:cubicBezTo>
                    <a:pt x="331663" y="212547"/>
                    <a:pt x="278576" y="236213"/>
                    <a:pt x="245112" y="251090"/>
                  </a:cubicBezTo>
                  <a:cubicBezTo>
                    <a:pt x="246480" y="236264"/>
                    <a:pt x="238118" y="222251"/>
                    <a:pt x="224420" y="216416"/>
                  </a:cubicBezTo>
                  <a:cubicBezTo>
                    <a:pt x="224420" y="216416"/>
                    <a:pt x="164157" y="190612"/>
                    <a:pt x="154869" y="186753"/>
                  </a:cubicBezTo>
                  <a:cubicBezTo>
                    <a:pt x="135933" y="178886"/>
                    <a:pt x="114624" y="178993"/>
                    <a:pt x="95769" y="187050"/>
                  </a:cubicBezTo>
                  <a:cubicBezTo>
                    <a:pt x="84411" y="192091"/>
                    <a:pt x="73183" y="197493"/>
                    <a:pt x="68193" y="199892"/>
                  </a:cubicBezTo>
                  <a:lnTo>
                    <a:pt x="0" y="200013"/>
                  </a:lnTo>
                  <a:lnTo>
                    <a:pt x="0" y="333328"/>
                  </a:lnTo>
                  <a:lnTo>
                    <a:pt x="67844" y="333328"/>
                  </a:lnTo>
                  <a:cubicBezTo>
                    <a:pt x="76076" y="335160"/>
                    <a:pt x="127712" y="346672"/>
                    <a:pt x="138372" y="348792"/>
                  </a:cubicBezTo>
                  <a:cubicBezTo>
                    <a:pt x="148911" y="351031"/>
                    <a:pt x="159644" y="352233"/>
                    <a:pt x="170417" y="352381"/>
                  </a:cubicBezTo>
                  <a:cubicBezTo>
                    <a:pt x="180680" y="352538"/>
                    <a:pt x="190891" y="350875"/>
                    <a:pt x="200574" y="347471"/>
                  </a:cubicBezTo>
                  <a:cubicBezTo>
                    <a:pt x="213239" y="342794"/>
                    <a:pt x="355192" y="277117"/>
                    <a:pt x="361266" y="274310"/>
                  </a:cubicBezTo>
                  <a:cubicBezTo>
                    <a:pt x="378378" y="266284"/>
                    <a:pt x="385764" y="245922"/>
                    <a:pt x="377777" y="228792"/>
                  </a:cubicBezTo>
                  <a:close/>
                  <a:moveTo>
                    <a:pt x="353229" y="257042"/>
                  </a:moveTo>
                  <a:cubicBezTo>
                    <a:pt x="312296" y="275983"/>
                    <a:pt x="203895" y="325945"/>
                    <a:pt x="193970" y="329618"/>
                  </a:cubicBezTo>
                  <a:cubicBezTo>
                    <a:pt x="176995" y="334162"/>
                    <a:pt x="159147" y="334334"/>
                    <a:pt x="142088" y="330120"/>
                  </a:cubicBezTo>
                  <a:cubicBezTo>
                    <a:pt x="130963" y="327907"/>
                    <a:pt x="71570" y="314647"/>
                    <a:pt x="70970" y="314517"/>
                  </a:cubicBezTo>
                  <a:lnTo>
                    <a:pt x="19050" y="314284"/>
                  </a:lnTo>
                  <a:lnTo>
                    <a:pt x="19050" y="219056"/>
                  </a:lnTo>
                  <a:lnTo>
                    <a:pt x="72225" y="219066"/>
                  </a:lnTo>
                  <a:lnTo>
                    <a:pt x="76448" y="217057"/>
                  </a:lnTo>
                  <a:cubicBezTo>
                    <a:pt x="81346" y="214705"/>
                    <a:pt x="92364" y="209405"/>
                    <a:pt x="103503" y="204458"/>
                  </a:cubicBezTo>
                  <a:cubicBezTo>
                    <a:pt x="117587" y="198575"/>
                    <a:pt x="133430" y="198528"/>
                    <a:pt x="147548" y="204328"/>
                  </a:cubicBezTo>
                  <a:cubicBezTo>
                    <a:pt x="156808" y="208187"/>
                    <a:pt x="216918" y="233916"/>
                    <a:pt x="216946" y="233925"/>
                  </a:cubicBezTo>
                  <a:cubicBezTo>
                    <a:pt x="224669" y="237211"/>
                    <a:pt x="228266" y="246136"/>
                    <a:pt x="224980" y="253859"/>
                  </a:cubicBezTo>
                  <a:cubicBezTo>
                    <a:pt x="222628" y="259385"/>
                    <a:pt x="217243" y="263008"/>
                    <a:pt x="211239" y="263105"/>
                  </a:cubicBezTo>
                  <a:cubicBezTo>
                    <a:pt x="209015" y="262838"/>
                    <a:pt x="206819" y="262377"/>
                    <a:pt x="204676" y="261728"/>
                  </a:cubicBezTo>
                  <a:lnTo>
                    <a:pt x="143060" y="235311"/>
                  </a:lnTo>
                  <a:lnTo>
                    <a:pt x="135553" y="252811"/>
                  </a:lnTo>
                  <a:lnTo>
                    <a:pt x="197607" y="279414"/>
                  </a:lnTo>
                  <a:cubicBezTo>
                    <a:pt x="201451" y="281060"/>
                    <a:pt x="205567" y="281977"/>
                    <a:pt x="209746" y="282120"/>
                  </a:cubicBezTo>
                  <a:cubicBezTo>
                    <a:pt x="215373" y="282879"/>
                    <a:pt x="221102" y="282214"/>
                    <a:pt x="226406" y="280186"/>
                  </a:cubicBezTo>
                  <a:cubicBezTo>
                    <a:pt x="234708" y="276634"/>
                    <a:pt x="335867" y="231517"/>
                    <a:pt x="340322" y="229536"/>
                  </a:cubicBezTo>
                  <a:cubicBezTo>
                    <a:pt x="347926" y="225990"/>
                    <a:pt x="356965" y="229280"/>
                    <a:pt x="360511" y="236884"/>
                  </a:cubicBezTo>
                  <a:cubicBezTo>
                    <a:pt x="364045" y="244462"/>
                    <a:pt x="360790" y="253472"/>
                    <a:pt x="353229" y="257042"/>
                  </a:cubicBezTo>
                  <a:close/>
                  <a:moveTo>
                    <a:pt x="60369" y="123599"/>
                  </a:moveTo>
                  <a:cubicBezTo>
                    <a:pt x="68357" y="140662"/>
                    <a:pt x="88626" y="148069"/>
                    <a:pt x="105735" y="140179"/>
                  </a:cubicBezTo>
                  <a:cubicBezTo>
                    <a:pt x="106484" y="139844"/>
                    <a:pt x="159570" y="116179"/>
                    <a:pt x="193034" y="101301"/>
                  </a:cubicBezTo>
                  <a:cubicBezTo>
                    <a:pt x="191666" y="116127"/>
                    <a:pt x="200028" y="130140"/>
                    <a:pt x="213726" y="135975"/>
                  </a:cubicBezTo>
                  <a:cubicBezTo>
                    <a:pt x="213726" y="135975"/>
                    <a:pt x="273989" y="161779"/>
                    <a:pt x="283277" y="165638"/>
                  </a:cubicBezTo>
                  <a:cubicBezTo>
                    <a:pt x="302213" y="173505"/>
                    <a:pt x="323522" y="173398"/>
                    <a:pt x="342377" y="165341"/>
                  </a:cubicBezTo>
                  <a:cubicBezTo>
                    <a:pt x="353735" y="160300"/>
                    <a:pt x="364963" y="154898"/>
                    <a:pt x="369953" y="152499"/>
                  </a:cubicBezTo>
                  <a:lnTo>
                    <a:pt x="438146" y="152378"/>
                  </a:lnTo>
                  <a:lnTo>
                    <a:pt x="438146" y="19063"/>
                  </a:lnTo>
                  <a:lnTo>
                    <a:pt x="370302" y="19063"/>
                  </a:lnTo>
                  <a:cubicBezTo>
                    <a:pt x="362070" y="17231"/>
                    <a:pt x="310434" y="5720"/>
                    <a:pt x="299774" y="3599"/>
                  </a:cubicBezTo>
                  <a:cubicBezTo>
                    <a:pt x="289235" y="1360"/>
                    <a:pt x="278502" y="158"/>
                    <a:pt x="267729" y="10"/>
                  </a:cubicBezTo>
                  <a:cubicBezTo>
                    <a:pt x="257465" y="-147"/>
                    <a:pt x="247255" y="1516"/>
                    <a:pt x="237572" y="4920"/>
                  </a:cubicBezTo>
                  <a:cubicBezTo>
                    <a:pt x="224907" y="9597"/>
                    <a:pt x="82954" y="75274"/>
                    <a:pt x="76880" y="78081"/>
                  </a:cubicBezTo>
                  <a:cubicBezTo>
                    <a:pt x="59768" y="86107"/>
                    <a:pt x="52382" y="106469"/>
                    <a:pt x="60369" y="123599"/>
                  </a:cubicBezTo>
                  <a:close/>
                  <a:moveTo>
                    <a:pt x="84917" y="95349"/>
                  </a:moveTo>
                  <a:cubicBezTo>
                    <a:pt x="125850" y="76408"/>
                    <a:pt x="234251" y="26446"/>
                    <a:pt x="244176" y="22773"/>
                  </a:cubicBezTo>
                  <a:cubicBezTo>
                    <a:pt x="261151" y="18229"/>
                    <a:pt x="278999" y="18057"/>
                    <a:pt x="296058" y="22271"/>
                  </a:cubicBezTo>
                  <a:cubicBezTo>
                    <a:pt x="307183" y="24484"/>
                    <a:pt x="366577" y="37744"/>
                    <a:pt x="367176" y="37874"/>
                  </a:cubicBezTo>
                  <a:lnTo>
                    <a:pt x="419096" y="38107"/>
                  </a:lnTo>
                  <a:lnTo>
                    <a:pt x="419096" y="133335"/>
                  </a:lnTo>
                  <a:lnTo>
                    <a:pt x="365921" y="133325"/>
                  </a:lnTo>
                  <a:lnTo>
                    <a:pt x="361698" y="135334"/>
                  </a:lnTo>
                  <a:cubicBezTo>
                    <a:pt x="356800" y="137686"/>
                    <a:pt x="345782" y="142986"/>
                    <a:pt x="334643" y="147933"/>
                  </a:cubicBezTo>
                  <a:cubicBezTo>
                    <a:pt x="320559" y="153816"/>
                    <a:pt x="304716" y="153863"/>
                    <a:pt x="290598" y="148063"/>
                  </a:cubicBezTo>
                  <a:cubicBezTo>
                    <a:pt x="281338" y="144205"/>
                    <a:pt x="221228" y="118475"/>
                    <a:pt x="221200" y="118466"/>
                  </a:cubicBezTo>
                  <a:cubicBezTo>
                    <a:pt x="213477" y="115180"/>
                    <a:pt x="209880" y="106255"/>
                    <a:pt x="213166" y="98532"/>
                  </a:cubicBezTo>
                  <a:cubicBezTo>
                    <a:pt x="215518" y="93006"/>
                    <a:pt x="220903" y="89383"/>
                    <a:pt x="226907" y="89287"/>
                  </a:cubicBezTo>
                  <a:cubicBezTo>
                    <a:pt x="229131" y="89553"/>
                    <a:pt x="231327" y="90014"/>
                    <a:pt x="233470" y="90663"/>
                  </a:cubicBezTo>
                  <a:lnTo>
                    <a:pt x="295086" y="117080"/>
                  </a:lnTo>
                  <a:lnTo>
                    <a:pt x="302593" y="99580"/>
                  </a:lnTo>
                  <a:lnTo>
                    <a:pt x="240539" y="72977"/>
                  </a:lnTo>
                  <a:cubicBezTo>
                    <a:pt x="236695" y="71331"/>
                    <a:pt x="232579" y="70414"/>
                    <a:pt x="228400" y="70271"/>
                  </a:cubicBezTo>
                  <a:cubicBezTo>
                    <a:pt x="222773" y="69512"/>
                    <a:pt x="217044" y="70177"/>
                    <a:pt x="211740" y="72205"/>
                  </a:cubicBezTo>
                  <a:cubicBezTo>
                    <a:pt x="203438" y="75757"/>
                    <a:pt x="102279" y="120874"/>
                    <a:pt x="97824" y="122855"/>
                  </a:cubicBezTo>
                  <a:cubicBezTo>
                    <a:pt x="90220" y="126401"/>
                    <a:pt x="81181" y="123111"/>
                    <a:pt x="77635" y="115507"/>
                  </a:cubicBezTo>
                  <a:cubicBezTo>
                    <a:pt x="74101" y="107929"/>
                    <a:pt x="77356" y="98919"/>
                    <a:pt x="84917" y="95349"/>
                  </a:cubicBezTo>
                  <a:close/>
                </a:path>
              </a:pathLst>
            </a:custGeom>
            <a:solidFill>
              <a:srgbClr val="000000"/>
            </a:solidFill>
            <a:ln w="9525" cap="flat">
              <a:noFill/>
              <a:prstDash val="solid"/>
              <a:miter/>
            </a:ln>
          </p:spPr>
          <p:txBody>
            <a:bodyPr rtlCol="0" anchor="ctr"/>
            <a:lstStyle/>
            <a:p>
              <a:endParaRPr lang="de-DE"/>
            </a:p>
          </p:txBody>
        </p:sp>
      </p:grpSp>
      <p:sp>
        <p:nvSpPr>
          <p:cNvPr id="49" name="Freeform: Shape 540"/>
          <p:cNvSpPr>
            <a:spLocks noChangeAspect="1"/>
          </p:cNvSpPr>
          <p:nvPr/>
        </p:nvSpPr>
        <p:spPr>
          <a:xfrm>
            <a:off x="1652842" y="3392148"/>
            <a:ext cx="374728" cy="200765"/>
          </a:xfrm>
          <a:custGeom>
            <a:avLst/>
            <a:gdLst>
              <a:gd name="connsiteX0" fmla="*/ 366713 w 438150"/>
              <a:gd name="connsiteY0" fmla="*/ 133545 h 247650"/>
              <a:gd name="connsiteX1" fmla="*/ 333375 w 438150"/>
              <a:gd name="connsiteY1" fmla="*/ 140410 h 247650"/>
              <a:gd name="connsiteX2" fmla="*/ 333375 w 438150"/>
              <a:gd name="connsiteY2" fmla="*/ 200025 h 247650"/>
              <a:gd name="connsiteX3" fmla="*/ 400050 w 438150"/>
              <a:gd name="connsiteY3" fmla="*/ 200025 h 247650"/>
              <a:gd name="connsiteX4" fmla="*/ 400050 w 438150"/>
              <a:gd name="connsiteY4" fmla="*/ 140410 h 247650"/>
              <a:gd name="connsiteX5" fmla="*/ 366713 w 438150"/>
              <a:gd name="connsiteY5" fmla="*/ 133545 h 247650"/>
              <a:gd name="connsiteX6" fmla="*/ 71437 w 438150"/>
              <a:gd name="connsiteY6" fmla="*/ 133545 h 247650"/>
              <a:gd name="connsiteX7" fmla="*/ 38100 w 438150"/>
              <a:gd name="connsiteY7" fmla="*/ 140410 h 247650"/>
              <a:gd name="connsiteX8" fmla="*/ 38100 w 438150"/>
              <a:gd name="connsiteY8" fmla="*/ 200025 h 247650"/>
              <a:gd name="connsiteX9" fmla="*/ 104775 w 438150"/>
              <a:gd name="connsiteY9" fmla="*/ 200025 h 247650"/>
              <a:gd name="connsiteX10" fmla="*/ 104775 w 438150"/>
              <a:gd name="connsiteY10" fmla="*/ 140410 h 247650"/>
              <a:gd name="connsiteX11" fmla="*/ 71437 w 438150"/>
              <a:gd name="connsiteY11" fmla="*/ 133545 h 247650"/>
              <a:gd name="connsiteX12" fmla="*/ 71437 w 438150"/>
              <a:gd name="connsiteY12" fmla="*/ 114695 h 247650"/>
              <a:gd name="connsiteX13" fmla="*/ 118914 w 438150"/>
              <a:gd name="connsiteY13" fmla="*/ 126206 h 247650"/>
              <a:gd name="connsiteX14" fmla="*/ 123825 w 438150"/>
              <a:gd name="connsiteY14" fmla="*/ 128931 h 247650"/>
              <a:gd name="connsiteX15" fmla="*/ 123825 w 438150"/>
              <a:gd name="connsiteY15" fmla="*/ 200025 h 247650"/>
              <a:gd name="connsiteX16" fmla="*/ 152400 w 438150"/>
              <a:gd name="connsiteY16" fmla="*/ 200025 h 247650"/>
              <a:gd name="connsiteX17" fmla="*/ 152400 w 438150"/>
              <a:gd name="connsiteY17" fmla="*/ 142019 h 247650"/>
              <a:gd name="connsiteX18" fmla="*/ 157311 w 438150"/>
              <a:gd name="connsiteY18" fmla="*/ 139303 h 247650"/>
              <a:gd name="connsiteX19" fmla="*/ 280839 w 438150"/>
              <a:gd name="connsiteY19" fmla="*/ 139303 h 247650"/>
              <a:gd name="connsiteX20" fmla="*/ 285750 w 438150"/>
              <a:gd name="connsiteY20" fmla="*/ 142019 h 247650"/>
              <a:gd name="connsiteX21" fmla="*/ 285750 w 438150"/>
              <a:gd name="connsiteY21" fmla="*/ 200025 h 247650"/>
              <a:gd name="connsiteX22" fmla="*/ 314325 w 438150"/>
              <a:gd name="connsiteY22" fmla="*/ 200025 h 247650"/>
              <a:gd name="connsiteX23" fmla="*/ 314325 w 438150"/>
              <a:gd name="connsiteY23" fmla="*/ 128931 h 247650"/>
              <a:gd name="connsiteX24" fmla="*/ 319236 w 438150"/>
              <a:gd name="connsiteY24" fmla="*/ 126206 h 247650"/>
              <a:gd name="connsiteX25" fmla="*/ 414189 w 438150"/>
              <a:gd name="connsiteY25" fmla="*/ 126206 h 247650"/>
              <a:gd name="connsiteX26" fmla="*/ 419100 w 438150"/>
              <a:gd name="connsiteY26" fmla="*/ 128931 h 247650"/>
              <a:gd name="connsiteX27" fmla="*/ 419100 w 438150"/>
              <a:gd name="connsiteY27" fmla="*/ 200025 h 247650"/>
              <a:gd name="connsiteX28" fmla="*/ 438150 w 438150"/>
              <a:gd name="connsiteY28" fmla="*/ 200025 h 247650"/>
              <a:gd name="connsiteX29" fmla="*/ 438150 w 438150"/>
              <a:gd name="connsiteY29" fmla="*/ 219075 h 247650"/>
              <a:gd name="connsiteX30" fmla="*/ 285750 w 438150"/>
              <a:gd name="connsiteY30" fmla="*/ 219075 h 247650"/>
              <a:gd name="connsiteX31" fmla="*/ 285750 w 438150"/>
              <a:gd name="connsiteY31" fmla="*/ 247650 h 247650"/>
              <a:gd name="connsiteX32" fmla="*/ 266700 w 438150"/>
              <a:gd name="connsiteY32" fmla="*/ 247650 h 247650"/>
              <a:gd name="connsiteX33" fmla="*/ 266700 w 438150"/>
              <a:gd name="connsiteY33" fmla="*/ 153442 h 247650"/>
              <a:gd name="connsiteX34" fmla="*/ 171450 w 438150"/>
              <a:gd name="connsiteY34" fmla="*/ 153442 h 247650"/>
              <a:gd name="connsiteX35" fmla="*/ 171450 w 438150"/>
              <a:gd name="connsiteY35" fmla="*/ 247650 h 247650"/>
              <a:gd name="connsiteX36" fmla="*/ 152400 w 438150"/>
              <a:gd name="connsiteY36" fmla="*/ 247650 h 247650"/>
              <a:gd name="connsiteX37" fmla="*/ 152400 w 438150"/>
              <a:gd name="connsiteY37" fmla="*/ 219075 h 247650"/>
              <a:gd name="connsiteX38" fmla="*/ 0 w 438150"/>
              <a:gd name="connsiteY38" fmla="*/ 219075 h 247650"/>
              <a:gd name="connsiteX39" fmla="*/ 0 w 438150"/>
              <a:gd name="connsiteY39" fmla="*/ 200025 h 247650"/>
              <a:gd name="connsiteX40" fmla="*/ 19050 w 438150"/>
              <a:gd name="connsiteY40" fmla="*/ 200025 h 247650"/>
              <a:gd name="connsiteX41" fmla="*/ 19050 w 438150"/>
              <a:gd name="connsiteY41" fmla="*/ 128931 h 247650"/>
              <a:gd name="connsiteX42" fmla="*/ 23961 w 438150"/>
              <a:gd name="connsiteY42" fmla="*/ 126206 h 247650"/>
              <a:gd name="connsiteX43" fmla="*/ 71437 w 438150"/>
              <a:gd name="connsiteY43" fmla="*/ 114695 h 247650"/>
              <a:gd name="connsiteX44" fmla="*/ 366712 w 438150"/>
              <a:gd name="connsiteY44" fmla="*/ 38100 h 247650"/>
              <a:gd name="connsiteX45" fmla="*/ 347662 w 438150"/>
              <a:gd name="connsiteY45" fmla="*/ 57150 h 247650"/>
              <a:gd name="connsiteX46" fmla="*/ 366712 w 438150"/>
              <a:gd name="connsiteY46" fmla="*/ 76200 h 247650"/>
              <a:gd name="connsiteX47" fmla="*/ 385762 w 438150"/>
              <a:gd name="connsiteY47" fmla="*/ 57150 h 247650"/>
              <a:gd name="connsiteX48" fmla="*/ 366712 w 438150"/>
              <a:gd name="connsiteY48" fmla="*/ 38100 h 247650"/>
              <a:gd name="connsiteX49" fmla="*/ 71437 w 438150"/>
              <a:gd name="connsiteY49" fmla="*/ 38100 h 247650"/>
              <a:gd name="connsiteX50" fmla="*/ 52387 w 438150"/>
              <a:gd name="connsiteY50" fmla="*/ 57150 h 247650"/>
              <a:gd name="connsiteX51" fmla="*/ 71437 w 438150"/>
              <a:gd name="connsiteY51" fmla="*/ 76200 h 247650"/>
              <a:gd name="connsiteX52" fmla="*/ 90487 w 438150"/>
              <a:gd name="connsiteY52" fmla="*/ 57150 h 247650"/>
              <a:gd name="connsiteX53" fmla="*/ 71437 w 438150"/>
              <a:gd name="connsiteY53" fmla="*/ 38100 h 247650"/>
              <a:gd name="connsiteX54" fmla="*/ 366712 w 438150"/>
              <a:gd name="connsiteY54" fmla="*/ 19050 h 247650"/>
              <a:gd name="connsiteX55" fmla="*/ 404812 w 438150"/>
              <a:gd name="connsiteY55" fmla="*/ 57150 h 247650"/>
              <a:gd name="connsiteX56" fmla="*/ 366712 w 438150"/>
              <a:gd name="connsiteY56" fmla="*/ 95250 h 247650"/>
              <a:gd name="connsiteX57" fmla="*/ 328612 w 438150"/>
              <a:gd name="connsiteY57" fmla="*/ 57150 h 247650"/>
              <a:gd name="connsiteX58" fmla="*/ 366712 w 438150"/>
              <a:gd name="connsiteY58" fmla="*/ 19050 h 247650"/>
              <a:gd name="connsiteX59" fmla="*/ 219075 w 438150"/>
              <a:gd name="connsiteY59" fmla="*/ 19050 h 247650"/>
              <a:gd name="connsiteX60" fmla="*/ 185737 w 438150"/>
              <a:gd name="connsiteY60" fmla="*/ 52388 h 247650"/>
              <a:gd name="connsiteX61" fmla="*/ 219075 w 438150"/>
              <a:gd name="connsiteY61" fmla="*/ 85725 h 247650"/>
              <a:gd name="connsiteX62" fmla="*/ 252412 w 438150"/>
              <a:gd name="connsiteY62" fmla="*/ 52388 h 247650"/>
              <a:gd name="connsiteX63" fmla="*/ 219075 w 438150"/>
              <a:gd name="connsiteY63" fmla="*/ 19050 h 247650"/>
              <a:gd name="connsiteX64" fmla="*/ 71437 w 438150"/>
              <a:gd name="connsiteY64" fmla="*/ 19050 h 247650"/>
              <a:gd name="connsiteX65" fmla="*/ 109537 w 438150"/>
              <a:gd name="connsiteY65" fmla="*/ 57150 h 247650"/>
              <a:gd name="connsiteX66" fmla="*/ 71437 w 438150"/>
              <a:gd name="connsiteY66" fmla="*/ 95250 h 247650"/>
              <a:gd name="connsiteX67" fmla="*/ 33337 w 438150"/>
              <a:gd name="connsiteY67" fmla="*/ 57150 h 247650"/>
              <a:gd name="connsiteX68" fmla="*/ 71437 w 438150"/>
              <a:gd name="connsiteY68" fmla="*/ 19050 h 247650"/>
              <a:gd name="connsiteX69" fmla="*/ 219075 w 438150"/>
              <a:gd name="connsiteY69" fmla="*/ 0 h 247650"/>
              <a:gd name="connsiteX70" fmla="*/ 271462 w 438150"/>
              <a:gd name="connsiteY70" fmla="*/ 52388 h 247650"/>
              <a:gd name="connsiteX71" fmla="*/ 219075 w 438150"/>
              <a:gd name="connsiteY71" fmla="*/ 104775 h 247650"/>
              <a:gd name="connsiteX72" fmla="*/ 166687 w 438150"/>
              <a:gd name="connsiteY72" fmla="*/ 52388 h 247650"/>
              <a:gd name="connsiteX73" fmla="*/ 219075 w 438150"/>
              <a:gd name="connsiteY73" fmla="*/ 0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38150" h="247650">
                <a:moveTo>
                  <a:pt x="366713" y="133545"/>
                </a:moveTo>
                <a:cubicBezTo>
                  <a:pt x="355365" y="133545"/>
                  <a:pt x="344017" y="135834"/>
                  <a:pt x="333375" y="140410"/>
                </a:cubicBezTo>
                <a:lnTo>
                  <a:pt x="333375" y="200025"/>
                </a:lnTo>
                <a:lnTo>
                  <a:pt x="400050" y="200025"/>
                </a:lnTo>
                <a:lnTo>
                  <a:pt x="400050" y="140410"/>
                </a:lnTo>
                <a:cubicBezTo>
                  <a:pt x="389409" y="135834"/>
                  <a:pt x="378061" y="133545"/>
                  <a:pt x="366713" y="133545"/>
                </a:cubicBezTo>
                <a:close/>
                <a:moveTo>
                  <a:pt x="71437" y="133545"/>
                </a:moveTo>
                <a:cubicBezTo>
                  <a:pt x="60089" y="133545"/>
                  <a:pt x="48741" y="135834"/>
                  <a:pt x="38100" y="140410"/>
                </a:cubicBezTo>
                <a:lnTo>
                  <a:pt x="38100" y="200025"/>
                </a:lnTo>
                <a:lnTo>
                  <a:pt x="104775" y="200025"/>
                </a:lnTo>
                <a:lnTo>
                  <a:pt x="104775" y="140410"/>
                </a:lnTo>
                <a:cubicBezTo>
                  <a:pt x="94133" y="135834"/>
                  <a:pt x="82785" y="133545"/>
                  <a:pt x="71437" y="133545"/>
                </a:cubicBezTo>
                <a:close/>
                <a:moveTo>
                  <a:pt x="71437" y="114695"/>
                </a:moveTo>
                <a:cubicBezTo>
                  <a:pt x="87728" y="114695"/>
                  <a:pt x="104019" y="118532"/>
                  <a:pt x="118914" y="126206"/>
                </a:cubicBezTo>
                <a:lnTo>
                  <a:pt x="123825" y="128931"/>
                </a:lnTo>
                <a:lnTo>
                  <a:pt x="123825" y="200025"/>
                </a:lnTo>
                <a:lnTo>
                  <a:pt x="152400" y="200025"/>
                </a:lnTo>
                <a:lnTo>
                  <a:pt x="152400" y="142019"/>
                </a:lnTo>
                <a:lnTo>
                  <a:pt x="157311" y="139303"/>
                </a:lnTo>
                <a:cubicBezTo>
                  <a:pt x="195901" y="118665"/>
                  <a:pt x="242249" y="118665"/>
                  <a:pt x="280839" y="139303"/>
                </a:cubicBezTo>
                <a:lnTo>
                  <a:pt x="285750" y="142019"/>
                </a:lnTo>
                <a:lnTo>
                  <a:pt x="285750" y="200025"/>
                </a:lnTo>
                <a:lnTo>
                  <a:pt x="314325" y="200025"/>
                </a:lnTo>
                <a:lnTo>
                  <a:pt x="314325" y="128931"/>
                </a:lnTo>
                <a:lnTo>
                  <a:pt x="319236" y="126206"/>
                </a:lnTo>
                <a:cubicBezTo>
                  <a:pt x="349026" y="110858"/>
                  <a:pt x="384399" y="110858"/>
                  <a:pt x="414189" y="126206"/>
                </a:cubicBezTo>
                <a:lnTo>
                  <a:pt x="419100" y="128931"/>
                </a:lnTo>
                <a:lnTo>
                  <a:pt x="419100" y="200025"/>
                </a:lnTo>
                <a:lnTo>
                  <a:pt x="438150" y="200025"/>
                </a:lnTo>
                <a:lnTo>
                  <a:pt x="438150" y="219075"/>
                </a:lnTo>
                <a:lnTo>
                  <a:pt x="285750" y="219075"/>
                </a:lnTo>
                <a:lnTo>
                  <a:pt x="285750" y="247650"/>
                </a:lnTo>
                <a:lnTo>
                  <a:pt x="266700" y="247650"/>
                </a:lnTo>
                <a:lnTo>
                  <a:pt x="266700" y="153442"/>
                </a:lnTo>
                <a:cubicBezTo>
                  <a:pt x="236422" y="139768"/>
                  <a:pt x="201728" y="139768"/>
                  <a:pt x="171450" y="153442"/>
                </a:cubicBezTo>
                <a:lnTo>
                  <a:pt x="171450" y="247650"/>
                </a:lnTo>
                <a:lnTo>
                  <a:pt x="152400" y="247650"/>
                </a:lnTo>
                <a:lnTo>
                  <a:pt x="152400" y="219075"/>
                </a:lnTo>
                <a:lnTo>
                  <a:pt x="0" y="219075"/>
                </a:lnTo>
                <a:lnTo>
                  <a:pt x="0" y="200025"/>
                </a:lnTo>
                <a:lnTo>
                  <a:pt x="19050" y="200025"/>
                </a:lnTo>
                <a:lnTo>
                  <a:pt x="19050" y="128931"/>
                </a:lnTo>
                <a:lnTo>
                  <a:pt x="23961" y="126206"/>
                </a:lnTo>
                <a:cubicBezTo>
                  <a:pt x="38856" y="118532"/>
                  <a:pt x="55147" y="114695"/>
                  <a:pt x="71437" y="114695"/>
                </a:cubicBezTo>
                <a:close/>
                <a:moveTo>
                  <a:pt x="366712" y="38100"/>
                </a:moveTo>
                <a:cubicBezTo>
                  <a:pt x="356197" y="38114"/>
                  <a:pt x="347676" y="46635"/>
                  <a:pt x="347662" y="57150"/>
                </a:cubicBezTo>
                <a:cubicBezTo>
                  <a:pt x="347662" y="67671"/>
                  <a:pt x="356191" y="76200"/>
                  <a:pt x="366712" y="76200"/>
                </a:cubicBezTo>
                <a:cubicBezTo>
                  <a:pt x="377233" y="76200"/>
                  <a:pt x="385762" y="67671"/>
                  <a:pt x="385762" y="57150"/>
                </a:cubicBezTo>
                <a:cubicBezTo>
                  <a:pt x="385762" y="46629"/>
                  <a:pt x="377233" y="38100"/>
                  <a:pt x="366712" y="38100"/>
                </a:cubicBezTo>
                <a:close/>
                <a:moveTo>
                  <a:pt x="71437" y="38100"/>
                </a:moveTo>
                <a:cubicBezTo>
                  <a:pt x="60922" y="38114"/>
                  <a:pt x="52401" y="46635"/>
                  <a:pt x="52387" y="57150"/>
                </a:cubicBezTo>
                <a:cubicBezTo>
                  <a:pt x="52387" y="67671"/>
                  <a:pt x="60916" y="76200"/>
                  <a:pt x="71437" y="76200"/>
                </a:cubicBezTo>
                <a:cubicBezTo>
                  <a:pt x="81958" y="76200"/>
                  <a:pt x="90487" y="67671"/>
                  <a:pt x="90487" y="57150"/>
                </a:cubicBezTo>
                <a:cubicBezTo>
                  <a:pt x="90487" y="46629"/>
                  <a:pt x="81958" y="38100"/>
                  <a:pt x="71437" y="38100"/>
                </a:cubicBezTo>
                <a:close/>
                <a:moveTo>
                  <a:pt x="366712" y="19050"/>
                </a:moveTo>
                <a:cubicBezTo>
                  <a:pt x="387754" y="19050"/>
                  <a:pt x="404812" y="36108"/>
                  <a:pt x="404812" y="57150"/>
                </a:cubicBezTo>
                <a:cubicBezTo>
                  <a:pt x="404812" y="78192"/>
                  <a:pt x="387754" y="95250"/>
                  <a:pt x="366712" y="95250"/>
                </a:cubicBezTo>
                <a:cubicBezTo>
                  <a:pt x="345679" y="95229"/>
                  <a:pt x="328633" y="78183"/>
                  <a:pt x="328612" y="57150"/>
                </a:cubicBezTo>
                <a:cubicBezTo>
                  <a:pt x="328612" y="36108"/>
                  <a:pt x="345670" y="19050"/>
                  <a:pt x="366712" y="19050"/>
                </a:cubicBezTo>
                <a:close/>
                <a:moveTo>
                  <a:pt x="219075" y="19050"/>
                </a:moveTo>
                <a:cubicBezTo>
                  <a:pt x="200672" y="19072"/>
                  <a:pt x="185759" y="33985"/>
                  <a:pt x="185737" y="52388"/>
                </a:cubicBezTo>
                <a:cubicBezTo>
                  <a:pt x="185737" y="70799"/>
                  <a:pt x="200663" y="85725"/>
                  <a:pt x="219075" y="85725"/>
                </a:cubicBezTo>
                <a:cubicBezTo>
                  <a:pt x="237486" y="85725"/>
                  <a:pt x="252412" y="70799"/>
                  <a:pt x="252412" y="52388"/>
                </a:cubicBezTo>
                <a:cubicBezTo>
                  <a:pt x="252412" y="33976"/>
                  <a:pt x="237486" y="19050"/>
                  <a:pt x="219075" y="19050"/>
                </a:cubicBezTo>
                <a:close/>
                <a:moveTo>
                  <a:pt x="71437" y="19050"/>
                </a:moveTo>
                <a:cubicBezTo>
                  <a:pt x="92479" y="19050"/>
                  <a:pt x="109537" y="36108"/>
                  <a:pt x="109537" y="57150"/>
                </a:cubicBezTo>
                <a:cubicBezTo>
                  <a:pt x="109537" y="78192"/>
                  <a:pt x="92479" y="95250"/>
                  <a:pt x="71437" y="95250"/>
                </a:cubicBezTo>
                <a:cubicBezTo>
                  <a:pt x="50404" y="95229"/>
                  <a:pt x="33358" y="78183"/>
                  <a:pt x="33337" y="57150"/>
                </a:cubicBezTo>
                <a:cubicBezTo>
                  <a:pt x="33337" y="36108"/>
                  <a:pt x="50395" y="19050"/>
                  <a:pt x="71437" y="19050"/>
                </a:cubicBezTo>
                <a:close/>
                <a:moveTo>
                  <a:pt x="219075" y="0"/>
                </a:moveTo>
                <a:cubicBezTo>
                  <a:pt x="248007" y="0"/>
                  <a:pt x="271462" y="23455"/>
                  <a:pt x="271462" y="52388"/>
                </a:cubicBezTo>
                <a:cubicBezTo>
                  <a:pt x="271462" y="81320"/>
                  <a:pt x="248007" y="104775"/>
                  <a:pt x="219075" y="104775"/>
                </a:cubicBezTo>
                <a:cubicBezTo>
                  <a:pt x="190157" y="104739"/>
                  <a:pt x="166723" y="81305"/>
                  <a:pt x="166687" y="52388"/>
                </a:cubicBezTo>
                <a:cubicBezTo>
                  <a:pt x="166687" y="23455"/>
                  <a:pt x="190142" y="0"/>
                  <a:pt x="219075" y="0"/>
                </a:cubicBezTo>
                <a:close/>
              </a:path>
            </a:pathLst>
          </a:custGeom>
          <a:solidFill>
            <a:srgbClr val="000000"/>
          </a:solidFill>
          <a:ln w="9525" cap="flat">
            <a:noFill/>
            <a:prstDash val="solid"/>
            <a:miter/>
          </a:ln>
        </p:spPr>
        <p:txBody>
          <a:bodyPr rtlCol="0" anchor="ctr"/>
          <a:lstStyle/>
          <a:p>
            <a:endParaRPr lang="de-DE"/>
          </a:p>
        </p:txBody>
      </p:sp>
      <p:sp>
        <p:nvSpPr>
          <p:cNvPr id="50" name="Freeform: Shape 592">
            <a:extLst>
              <a:ext uri="{FF2B5EF4-FFF2-40B4-BE49-F238E27FC236}">
                <a16:creationId xmlns:a16="http://schemas.microsoft.com/office/drawing/2014/main" id="{E0CBFEA4-CF83-9B48-8360-618F4CF78DC3}"/>
              </a:ext>
            </a:extLst>
          </p:cNvPr>
          <p:cNvSpPr/>
          <p:nvPr/>
        </p:nvSpPr>
        <p:spPr>
          <a:xfrm>
            <a:off x="1696973" y="3986907"/>
            <a:ext cx="210731" cy="263204"/>
          </a:xfrm>
          <a:custGeom>
            <a:avLst/>
            <a:gdLst>
              <a:gd name="connsiteX0" fmla="*/ 180976 w 361951"/>
              <a:gd name="connsiteY0" fmla="*/ 123826 h 442913"/>
              <a:gd name="connsiteX1" fmla="*/ 123826 w 361951"/>
              <a:gd name="connsiteY1" fmla="*/ 180976 h 442913"/>
              <a:gd name="connsiteX2" fmla="*/ 180976 w 361951"/>
              <a:gd name="connsiteY2" fmla="*/ 238126 h 442913"/>
              <a:gd name="connsiteX3" fmla="*/ 238126 w 361951"/>
              <a:gd name="connsiteY3" fmla="*/ 180976 h 442913"/>
              <a:gd name="connsiteX4" fmla="*/ 180976 w 361951"/>
              <a:gd name="connsiteY4" fmla="*/ 123826 h 442913"/>
              <a:gd name="connsiteX5" fmla="*/ 180976 w 361951"/>
              <a:gd name="connsiteY5" fmla="*/ 104776 h 442913"/>
              <a:gd name="connsiteX6" fmla="*/ 257176 w 361951"/>
              <a:gd name="connsiteY6" fmla="*/ 180976 h 442913"/>
              <a:gd name="connsiteX7" fmla="*/ 180976 w 361951"/>
              <a:gd name="connsiteY7" fmla="*/ 257176 h 442913"/>
              <a:gd name="connsiteX8" fmla="*/ 104776 w 361951"/>
              <a:gd name="connsiteY8" fmla="*/ 180976 h 442913"/>
              <a:gd name="connsiteX9" fmla="*/ 180976 w 361951"/>
              <a:gd name="connsiteY9" fmla="*/ 104776 h 442913"/>
              <a:gd name="connsiteX10" fmla="*/ 180696 w 361951"/>
              <a:gd name="connsiteY10" fmla="*/ 19088 h 442913"/>
              <a:gd name="connsiteX11" fmla="*/ 66964 w 361951"/>
              <a:gd name="connsiteY11" fmla="*/ 66458 h 442913"/>
              <a:gd name="connsiteX12" fmla="*/ 19051 w 361951"/>
              <a:gd name="connsiteY12" fmla="*/ 182617 h 442913"/>
              <a:gd name="connsiteX13" fmla="*/ 180743 w 361951"/>
              <a:gd name="connsiteY13" fmla="*/ 416033 h 442913"/>
              <a:gd name="connsiteX14" fmla="*/ 342901 w 361951"/>
              <a:gd name="connsiteY14" fmla="*/ 182956 h 442913"/>
              <a:gd name="connsiteX15" fmla="*/ 180855 w 361951"/>
              <a:gd name="connsiteY15" fmla="*/ 19088 h 442913"/>
              <a:gd name="connsiteX16" fmla="*/ 180696 w 361951"/>
              <a:gd name="connsiteY16" fmla="*/ 0 h 442913"/>
              <a:gd name="connsiteX17" fmla="*/ 180873 w 361951"/>
              <a:gd name="connsiteY17" fmla="*/ 0 h 442913"/>
              <a:gd name="connsiteX18" fmla="*/ 361951 w 361951"/>
              <a:gd name="connsiteY18" fmla="*/ 182947 h 442913"/>
              <a:gd name="connsiteX19" fmla="*/ 187440 w 361951"/>
              <a:gd name="connsiteY19" fmla="*/ 436258 h 442913"/>
              <a:gd name="connsiteX20" fmla="*/ 180743 w 361951"/>
              <a:gd name="connsiteY20" fmla="*/ 442913 h 442913"/>
              <a:gd name="connsiteX21" fmla="*/ 174036 w 361951"/>
              <a:gd name="connsiteY21" fmla="*/ 436253 h 442913"/>
              <a:gd name="connsiteX22" fmla="*/ 1 w 361951"/>
              <a:gd name="connsiteY22" fmla="*/ 182626 h 442913"/>
              <a:gd name="connsiteX23" fmla="*/ 53495 w 361951"/>
              <a:gd name="connsiteY23" fmla="*/ 52958 h 442913"/>
              <a:gd name="connsiteX24" fmla="*/ 180696 w 361951"/>
              <a:gd name="connsiteY24" fmla="*/ 0 h 44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1951" h="442913">
                <a:moveTo>
                  <a:pt x="180976" y="123826"/>
                </a:moveTo>
                <a:cubicBezTo>
                  <a:pt x="149413" y="123826"/>
                  <a:pt x="123826" y="149413"/>
                  <a:pt x="123826" y="180976"/>
                </a:cubicBezTo>
                <a:cubicBezTo>
                  <a:pt x="123826" y="212539"/>
                  <a:pt x="149413" y="238126"/>
                  <a:pt x="180976" y="238126"/>
                </a:cubicBezTo>
                <a:cubicBezTo>
                  <a:pt x="212539" y="238126"/>
                  <a:pt x="238126" y="212539"/>
                  <a:pt x="238126" y="180976"/>
                </a:cubicBezTo>
                <a:cubicBezTo>
                  <a:pt x="238092" y="149427"/>
                  <a:pt x="212525" y="123860"/>
                  <a:pt x="180976" y="123826"/>
                </a:cubicBezTo>
                <a:close/>
                <a:moveTo>
                  <a:pt x="180976" y="104776"/>
                </a:moveTo>
                <a:cubicBezTo>
                  <a:pt x="223060" y="104776"/>
                  <a:pt x="257176" y="138892"/>
                  <a:pt x="257176" y="180976"/>
                </a:cubicBezTo>
                <a:cubicBezTo>
                  <a:pt x="257128" y="223040"/>
                  <a:pt x="223040" y="257128"/>
                  <a:pt x="180976" y="257176"/>
                </a:cubicBezTo>
                <a:cubicBezTo>
                  <a:pt x="138892" y="257176"/>
                  <a:pt x="104776" y="223060"/>
                  <a:pt x="104776" y="180976"/>
                </a:cubicBezTo>
                <a:cubicBezTo>
                  <a:pt x="104776" y="138892"/>
                  <a:pt x="138892" y="104776"/>
                  <a:pt x="180976" y="104776"/>
                </a:cubicBezTo>
                <a:close/>
                <a:moveTo>
                  <a:pt x="180696" y="19088"/>
                </a:moveTo>
                <a:cubicBezTo>
                  <a:pt x="137976" y="19033"/>
                  <a:pt x="97014" y="36094"/>
                  <a:pt x="66964" y="66458"/>
                </a:cubicBezTo>
                <a:cubicBezTo>
                  <a:pt x="36124" y="97227"/>
                  <a:pt x="18872" y="139053"/>
                  <a:pt x="19051" y="182617"/>
                </a:cubicBezTo>
                <a:cubicBezTo>
                  <a:pt x="19097" y="243608"/>
                  <a:pt x="43486" y="279347"/>
                  <a:pt x="180743" y="416033"/>
                </a:cubicBezTo>
                <a:cubicBezTo>
                  <a:pt x="318493" y="279063"/>
                  <a:pt x="342938" y="243389"/>
                  <a:pt x="342901" y="182956"/>
                </a:cubicBezTo>
                <a:cubicBezTo>
                  <a:pt x="343189" y="93045"/>
                  <a:pt x="270763" y="19805"/>
                  <a:pt x="180855" y="19088"/>
                </a:cubicBezTo>
                <a:close/>
                <a:moveTo>
                  <a:pt x="180696" y="0"/>
                </a:moveTo>
                <a:lnTo>
                  <a:pt x="180873" y="0"/>
                </a:lnTo>
                <a:cubicBezTo>
                  <a:pt x="281299" y="748"/>
                  <a:pt x="362235" y="82520"/>
                  <a:pt x="361951" y="182947"/>
                </a:cubicBezTo>
                <a:cubicBezTo>
                  <a:pt x="361997" y="255231"/>
                  <a:pt x="326678" y="298155"/>
                  <a:pt x="187440" y="436258"/>
                </a:cubicBezTo>
                <a:lnTo>
                  <a:pt x="180743" y="442913"/>
                </a:lnTo>
                <a:lnTo>
                  <a:pt x="174036" y="436253"/>
                </a:lnTo>
                <a:cubicBezTo>
                  <a:pt x="35273" y="298421"/>
                  <a:pt x="47" y="255506"/>
                  <a:pt x="1" y="182626"/>
                </a:cubicBezTo>
                <a:cubicBezTo>
                  <a:pt x="-198" y="133994"/>
                  <a:pt x="19064" y="87303"/>
                  <a:pt x="53495" y="52958"/>
                </a:cubicBezTo>
                <a:cubicBezTo>
                  <a:pt x="87109" y="19007"/>
                  <a:pt x="132921" y="-66"/>
                  <a:pt x="180696" y="0"/>
                </a:cubicBezTo>
                <a:close/>
              </a:path>
            </a:pathLst>
          </a:custGeom>
          <a:solidFill>
            <a:srgbClr val="000000"/>
          </a:solidFill>
          <a:ln w="9525" cap="flat">
            <a:noFill/>
            <a:prstDash val="solid"/>
            <a:miter/>
          </a:ln>
        </p:spPr>
        <p:txBody>
          <a:bodyPr rtlCol="0" anchor="ctr"/>
          <a:lstStyle/>
          <a:p>
            <a:endParaRPr lang="en-US"/>
          </a:p>
        </p:txBody>
      </p:sp>
      <p:sp>
        <p:nvSpPr>
          <p:cNvPr id="51" name="Graphic 253"/>
          <p:cNvSpPr>
            <a:spLocks noChangeAspect="1"/>
          </p:cNvSpPr>
          <p:nvPr/>
        </p:nvSpPr>
        <p:spPr>
          <a:xfrm>
            <a:off x="5051126" y="1975332"/>
            <a:ext cx="322532" cy="252782"/>
          </a:xfrm>
          <a:custGeom>
            <a:avLst/>
            <a:gdLst>
              <a:gd name="connsiteX0" fmla="*/ 400952 w 438150"/>
              <a:gd name="connsiteY0" fmla="*/ 36091 h 342900"/>
              <a:gd name="connsiteX1" fmla="*/ 313939 w 438150"/>
              <a:gd name="connsiteY1" fmla="*/ 1 h 342900"/>
              <a:gd name="connsiteX2" fmla="*/ 313911 w 438150"/>
              <a:gd name="connsiteY2" fmla="*/ 1 h 342900"/>
              <a:gd name="connsiteX3" fmla="*/ 226908 w 438150"/>
              <a:gd name="connsiteY3" fmla="*/ 36119 h 342900"/>
              <a:gd name="connsiteX4" fmla="*/ 221608 w 438150"/>
              <a:gd name="connsiteY4" fmla="*/ 42176 h 342900"/>
              <a:gd name="connsiteX5" fmla="*/ 157949 w 438150"/>
              <a:gd name="connsiteY5" fmla="*/ 28576 h 342900"/>
              <a:gd name="connsiteX6" fmla="*/ 157931 w 438150"/>
              <a:gd name="connsiteY6" fmla="*/ 28576 h 342900"/>
              <a:gd name="connsiteX7" fmla="*/ 47321 w 438150"/>
              <a:gd name="connsiteY7" fmla="*/ 74387 h 342900"/>
              <a:gd name="connsiteX8" fmla="*/ 220 w 438150"/>
              <a:gd name="connsiteY8" fmla="*/ 333208 h 342900"/>
              <a:gd name="connsiteX9" fmla="*/ 304 w 438150"/>
              <a:gd name="connsiteY9" fmla="*/ 342566 h 342900"/>
              <a:gd name="connsiteX10" fmla="*/ 9661 w 438150"/>
              <a:gd name="connsiteY10" fmla="*/ 342649 h 342900"/>
              <a:gd name="connsiteX11" fmla="*/ 57264 w 438150"/>
              <a:gd name="connsiteY11" fmla="*/ 342901 h 342900"/>
              <a:gd name="connsiteX12" fmla="*/ 268559 w 438150"/>
              <a:gd name="connsiteY12" fmla="*/ 296020 h 342900"/>
              <a:gd name="connsiteX13" fmla="*/ 302999 w 438150"/>
              <a:gd name="connsiteY13" fmla="*/ 243858 h 342900"/>
              <a:gd name="connsiteX14" fmla="*/ 395538 w 438150"/>
              <a:gd name="connsiteY14" fmla="*/ 247651 h 342900"/>
              <a:gd name="connsiteX15" fmla="*/ 428539 w 438150"/>
              <a:gd name="connsiteY15" fmla="*/ 247483 h 342900"/>
              <a:gd name="connsiteX16" fmla="*/ 437896 w 438150"/>
              <a:gd name="connsiteY16" fmla="*/ 247399 h 342900"/>
              <a:gd name="connsiteX17" fmla="*/ 437980 w 438150"/>
              <a:gd name="connsiteY17" fmla="*/ 238042 h 342900"/>
              <a:gd name="connsiteX18" fmla="*/ 400952 w 438150"/>
              <a:gd name="connsiteY18" fmla="*/ 36091 h 342900"/>
              <a:gd name="connsiteX19" fmla="*/ 255072 w 438150"/>
              <a:gd name="connsiteY19" fmla="*/ 282551 h 342900"/>
              <a:gd name="connsiteX20" fmla="*/ 19195 w 438150"/>
              <a:gd name="connsiteY20" fmla="*/ 323683 h 342900"/>
              <a:gd name="connsiteX21" fmla="*/ 60809 w 438150"/>
              <a:gd name="connsiteY21" fmla="*/ 87856 h 342900"/>
              <a:gd name="connsiteX22" fmla="*/ 157931 w 438150"/>
              <a:gd name="connsiteY22" fmla="*/ 47626 h 342900"/>
              <a:gd name="connsiteX23" fmla="*/ 157950 w 438150"/>
              <a:gd name="connsiteY23" fmla="*/ 47626 h 342900"/>
              <a:gd name="connsiteX24" fmla="*/ 255109 w 438150"/>
              <a:gd name="connsiteY24" fmla="*/ 87884 h 342900"/>
              <a:gd name="connsiteX25" fmla="*/ 255072 w 438150"/>
              <a:gd name="connsiteY25" fmla="*/ 282551 h 342900"/>
              <a:gd name="connsiteX26" fmla="*/ 419005 w 438150"/>
              <a:gd name="connsiteY26" fmla="*/ 228508 h 342900"/>
              <a:gd name="connsiteX27" fmla="*/ 308967 w 438150"/>
              <a:gd name="connsiteY27" fmla="*/ 225388 h 342900"/>
              <a:gd name="connsiteX28" fmla="*/ 238898 w 438150"/>
              <a:gd name="connsiteY28" fmla="*/ 51283 h 342900"/>
              <a:gd name="connsiteX29" fmla="*/ 240395 w 438150"/>
              <a:gd name="connsiteY29" fmla="*/ 49569 h 342900"/>
              <a:gd name="connsiteX30" fmla="*/ 313921 w 438150"/>
              <a:gd name="connsiteY30" fmla="*/ 19051 h 342900"/>
              <a:gd name="connsiteX31" fmla="*/ 313940 w 438150"/>
              <a:gd name="connsiteY31" fmla="*/ 19051 h 342900"/>
              <a:gd name="connsiteX32" fmla="*/ 387465 w 438150"/>
              <a:gd name="connsiteY32" fmla="*/ 49542 h 342900"/>
              <a:gd name="connsiteX33" fmla="*/ 419005 w 438150"/>
              <a:gd name="connsiteY33" fmla="*/ 228508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8150" h="342900">
                <a:moveTo>
                  <a:pt x="400952" y="36091"/>
                </a:moveTo>
                <a:cubicBezTo>
                  <a:pt x="377947" y="12901"/>
                  <a:pt x="346605" y="-99"/>
                  <a:pt x="313939" y="1"/>
                </a:cubicBezTo>
                <a:lnTo>
                  <a:pt x="313911" y="1"/>
                </a:lnTo>
                <a:cubicBezTo>
                  <a:pt x="281245" y="-90"/>
                  <a:pt x="249906" y="12920"/>
                  <a:pt x="226908" y="36119"/>
                </a:cubicBezTo>
                <a:cubicBezTo>
                  <a:pt x="225025" y="38007"/>
                  <a:pt x="223380" y="40152"/>
                  <a:pt x="221608" y="42176"/>
                </a:cubicBezTo>
                <a:cubicBezTo>
                  <a:pt x="201581" y="33216"/>
                  <a:pt x="179889" y="28582"/>
                  <a:pt x="157949" y="28576"/>
                </a:cubicBezTo>
                <a:lnTo>
                  <a:pt x="157931" y="28576"/>
                </a:lnTo>
                <a:cubicBezTo>
                  <a:pt x="116420" y="28447"/>
                  <a:pt x="76585" y="44945"/>
                  <a:pt x="47321" y="74387"/>
                </a:cubicBezTo>
                <a:cubicBezTo>
                  <a:pt x="3225" y="118551"/>
                  <a:pt x="-1212" y="165842"/>
                  <a:pt x="220" y="333208"/>
                </a:cubicBezTo>
                <a:lnTo>
                  <a:pt x="304" y="342566"/>
                </a:lnTo>
                <a:lnTo>
                  <a:pt x="9661" y="342649"/>
                </a:lnTo>
                <a:cubicBezTo>
                  <a:pt x="26738" y="342808"/>
                  <a:pt x="42550" y="342901"/>
                  <a:pt x="57264" y="342901"/>
                </a:cubicBezTo>
                <a:cubicBezTo>
                  <a:pt x="187043" y="342901"/>
                  <a:pt x="229261" y="335366"/>
                  <a:pt x="268559" y="296020"/>
                </a:cubicBezTo>
                <a:cubicBezTo>
                  <a:pt x="283444" y="281137"/>
                  <a:pt x="295159" y="263393"/>
                  <a:pt x="302999" y="243858"/>
                </a:cubicBezTo>
                <a:cubicBezTo>
                  <a:pt x="333746" y="246904"/>
                  <a:pt x="364645" y="248170"/>
                  <a:pt x="395538" y="247651"/>
                </a:cubicBezTo>
                <a:cubicBezTo>
                  <a:pt x="405928" y="247651"/>
                  <a:pt x="416928" y="247595"/>
                  <a:pt x="428539" y="247483"/>
                </a:cubicBezTo>
                <a:lnTo>
                  <a:pt x="437896" y="247399"/>
                </a:lnTo>
                <a:lnTo>
                  <a:pt x="437980" y="238042"/>
                </a:lnTo>
                <a:cubicBezTo>
                  <a:pt x="439096" y="107706"/>
                  <a:pt x="435599" y="70843"/>
                  <a:pt x="400952" y="36091"/>
                </a:cubicBezTo>
                <a:close/>
                <a:moveTo>
                  <a:pt x="255072" y="282551"/>
                </a:moveTo>
                <a:cubicBezTo>
                  <a:pt x="219300" y="318390"/>
                  <a:pt x="183388" y="324892"/>
                  <a:pt x="19195" y="323683"/>
                </a:cubicBezTo>
                <a:cubicBezTo>
                  <a:pt x="18032" y="160009"/>
                  <a:pt x="24683" y="124021"/>
                  <a:pt x="60809" y="87856"/>
                </a:cubicBezTo>
                <a:cubicBezTo>
                  <a:pt x="86502" y="62000"/>
                  <a:pt x="121480" y="47511"/>
                  <a:pt x="157931" y="47626"/>
                </a:cubicBezTo>
                <a:lnTo>
                  <a:pt x="157950" y="47626"/>
                </a:lnTo>
                <a:cubicBezTo>
                  <a:pt x="194416" y="47517"/>
                  <a:pt x="229407" y="62016"/>
                  <a:pt x="255109" y="87884"/>
                </a:cubicBezTo>
                <a:cubicBezTo>
                  <a:pt x="308683" y="141721"/>
                  <a:pt x="308667" y="228734"/>
                  <a:pt x="255072" y="282551"/>
                </a:cubicBezTo>
                <a:close/>
                <a:moveTo>
                  <a:pt x="419005" y="228508"/>
                </a:moveTo>
                <a:cubicBezTo>
                  <a:pt x="382296" y="229471"/>
                  <a:pt x="345562" y="228429"/>
                  <a:pt x="308967" y="225388"/>
                </a:cubicBezTo>
                <a:cubicBezTo>
                  <a:pt x="327179" y="158213"/>
                  <a:pt x="298565" y="87115"/>
                  <a:pt x="238898" y="51283"/>
                </a:cubicBezTo>
                <a:cubicBezTo>
                  <a:pt x="239420" y="50735"/>
                  <a:pt x="239863" y="50104"/>
                  <a:pt x="240395" y="49569"/>
                </a:cubicBezTo>
                <a:cubicBezTo>
                  <a:pt x="259832" y="29967"/>
                  <a:pt x="286316" y="18974"/>
                  <a:pt x="313921" y="19051"/>
                </a:cubicBezTo>
                <a:lnTo>
                  <a:pt x="313940" y="19051"/>
                </a:lnTo>
                <a:cubicBezTo>
                  <a:pt x="341541" y="18966"/>
                  <a:pt x="368025" y="29949"/>
                  <a:pt x="387465" y="49542"/>
                </a:cubicBezTo>
                <a:cubicBezTo>
                  <a:pt x="414680" y="76842"/>
                  <a:pt x="419824" y="104320"/>
                  <a:pt x="419005" y="228508"/>
                </a:cubicBezTo>
                <a:close/>
              </a:path>
            </a:pathLst>
          </a:custGeom>
          <a:solidFill>
            <a:srgbClr val="000000"/>
          </a:solidFill>
          <a:ln w="9525" cap="flat">
            <a:noFill/>
            <a:prstDash val="solid"/>
            <a:miter/>
          </a:ln>
        </p:spPr>
        <p:txBody>
          <a:bodyPr rtlCol="0" anchor="ctr"/>
          <a:lstStyle/>
          <a:p>
            <a:endParaRPr lang="de-DE"/>
          </a:p>
        </p:txBody>
      </p:sp>
      <p:grpSp>
        <p:nvGrpSpPr>
          <p:cNvPr id="52" name="Gruppieren 51"/>
          <p:cNvGrpSpPr/>
          <p:nvPr/>
        </p:nvGrpSpPr>
        <p:grpSpPr>
          <a:xfrm>
            <a:off x="5024735" y="2600649"/>
            <a:ext cx="368038" cy="284729"/>
            <a:chOff x="0" y="0"/>
            <a:chExt cx="523613" cy="390664"/>
          </a:xfrm>
        </p:grpSpPr>
        <p:sp>
          <p:nvSpPr>
            <p:cNvPr id="53" name="Grafik 83"/>
            <p:cNvSpPr>
              <a:spLocks noChangeAspect="1"/>
            </p:cNvSpPr>
            <p:nvPr/>
          </p:nvSpPr>
          <p:spPr>
            <a:xfrm>
              <a:off x="186266" y="0"/>
              <a:ext cx="177165" cy="229235"/>
            </a:xfrm>
            <a:custGeom>
              <a:avLst/>
              <a:gdLst>
                <a:gd name="connsiteX0" fmla="*/ 180975 w 342900"/>
                <a:gd name="connsiteY0" fmla="*/ 146897 h 442912"/>
                <a:gd name="connsiteX1" fmla="*/ 180975 w 342900"/>
                <a:gd name="connsiteY1" fmla="*/ 213572 h 442912"/>
                <a:gd name="connsiteX2" fmla="*/ 247650 w 342900"/>
                <a:gd name="connsiteY2" fmla="*/ 213572 h 442912"/>
                <a:gd name="connsiteX3" fmla="*/ 247650 w 342900"/>
                <a:gd name="connsiteY3" fmla="*/ 232622 h 442912"/>
                <a:gd name="connsiteX4" fmla="*/ 180975 w 342900"/>
                <a:gd name="connsiteY4" fmla="*/ 232622 h 442912"/>
                <a:gd name="connsiteX5" fmla="*/ 180975 w 342900"/>
                <a:gd name="connsiteY5" fmla="*/ 299297 h 442912"/>
                <a:gd name="connsiteX6" fmla="*/ 161925 w 342900"/>
                <a:gd name="connsiteY6" fmla="*/ 299297 h 442912"/>
                <a:gd name="connsiteX7" fmla="*/ 161925 w 342900"/>
                <a:gd name="connsiteY7" fmla="*/ 232622 h 442912"/>
                <a:gd name="connsiteX8" fmla="*/ 95250 w 342900"/>
                <a:gd name="connsiteY8" fmla="*/ 232622 h 442912"/>
                <a:gd name="connsiteX9" fmla="*/ 95250 w 342900"/>
                <a:gd name="connsiteY9" fmla="*/ 213572 h 442912"/>
                <a:gd name="connsiteX10" fmla="*/ 161925 w 342900"/>
                <a:gd name="connsiteY10" fmla="*/ 213572 h 442912"/>
                <a:gd name="connsiteX11" fmla="*/ 161925 w 342900"/>
                <a:gd name="connsiteY11" fmla="*/ 146897 h 442912"/>
                <a:gd name="connsiteX12" fmla="*/ 342900 w 342900"/>
                <a:gd name="connsiteY12" fmla="*/ 73782 h 442912"/>
                <a:gd name="connsiteX13" fmla="*/ 342900 w 342900"/>
                <a:gd name="connsiteY13" fmla="*/ 261753 h 442912"/>
                <a:gd name="connsiteX14" fmla="*/ 173394 w 342900"/>
                <a:gd name="connsiteY14" fmla="*/ 442508 h 442912"/>
                <a:gd name="connsiteX15" fmla="*/ 171450 w 342900"/>
                <a:gd name="connsiteY15" fmla="*/ 442913 h 442912"/>
                <a:gd name="connsiteX16" fmla="*/ 169506 w 342900"/>
                <a:gd name="connsiteY16" fmla="*/ 442508 h 442912"/>
                <a:gd name="connsiteX17" fmla="*/ 0 w 342900"/>
                <a:gd name="connsiteY17" fmla="*/ 261753 h 442912"/>
                <a:gd name="connsiteX18" fmla="*/ 0 w 342900"/>
                <a:gd name="connsiteY18" fmla="*/ 73782 h 442912"/>
                <a:gd name="connsiteX19" fmla="*/ 8009 w 342900"/>
                <a:gd name="connsiteY19" fmla="*/ 72490 h 442912"/>
                <a:gd name="connsiteX20" fmla="*/ 165339 w 342900"/>
                <a:gd name="connsiteY20" fmla="*/ 5096 h 442912"/>
                <a:gd name="connsiteX21" fmla="*/ 171440 w 342900"/>
                <a:gd name="connsiteY21" fmla="*/ 0 h 442912"/>
                <a:gd name="connsiteX22" fmla="*/ 177561 w 342900"/>
                <a:gd name="connsiteY22" fmla="*/ 5097 h 442912"/>
                <a:gd name="connsiteX23" fmla="*/ 334891 w 342900"/>
                <a:gd name="connsiteY23" fmla="*/ 72490 h 442912"/>
                <a:gd name="connsiteX24" fmla="*/ 323850 w 342900"/>
                <a:gd name="connsiteY24" fmla="*/ 89910 h 442912"/>
                <a:gd name="connsiteX25" fmla="*/ 171450 w 342900"/>
                <a:gd name="connsiteY25" fmla="*/ 24484 h 442912"/>
                <a:gd name="connsiteX26" fmla="*/ 19050 w 342900"/>
                <a:gd name="connsiteY26" fmla="*/ 89910 h 442912"/>
                <a:gd name="connsiteX27" fmla="*/ 19050 w 342900"/>
                <a:gd name="connsiteY27" fmla="*/ 261753 h 442912"/>
                <a:gd name="connsiteX28" fmla="*/ 171450 w 342900"/>
                <a:gd name="connsiteY28" fmla="*/ 423423 h 442912"/>
                <a:gd name="connsiteX29" fmla="*/ 323850 w 342900"/>
                <a:gd name="connsiteY29" fmla="*/ 261753 h 442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2900" h="442912">
                  <a:moveTo>
                    <a:pt x="180975" y="146897"/>
                  </a:moveTo>
                  <a:lnTo>
                    <a:pt x="180975" y="213572"/>
                  </a:lnTo>
                  <a:lnTo>
                    <a:pt x="247650" y="213572"/>
                  </a:lnTo>
                  <a:lnTo>
                    <a:pt x="247650" y="232622"/>
                  </a:lnTo>
                  <a:lnTo>
                    <a:pt x="180975" y="232622"/>
                  </a:lnTo>
                  <a:lnTo>
                    <a:pt x="180975" y="299297"/>
                  </a:lnTo>
                  <a:lnTo>
                    <a:pt x="161925" y="299297"/>
                  </a:lnTo>
                  <a:lnTo>
                    <a:pt x="161925" y="232622"/>
                  </a:lnTo>
                  <a:lnTo>
                    <a:pt x="95250" y="232622"/>
                  </a:lnTo>
                  <a:lnTo>
                    <a:pt x="95250" y="213572"/>
                  </a:lnTo>
                  <a:lnTo>
                    <a:pt x="161925" y="213572"/>
                  </a:lnTo>
                  <a:lnTo>
                    <a:pt x="161925" y="146897"/>
                  </a:lnTo>
                  <a:close/>
                  <a:moveTo>
                    <a:pt x="342900" y="73782"/>
                  </a:moveTo>
                  <a:lnTo>
                    <a:pt x="342900" y="261753"/>
                  </a:lnTo>
                  <a:cubicBezTo>
                    <a:pt x="342900" y="323114"/>
                    <a:pt x="234767" y="429724"/>
                    <a:pt x="173394" y="442508"/>
                  </a:cubicBezTo>
                  <a:lnTo>
                    <a:pt x="171450" y="442913"/>
                  </a:lnTo>
                  <a:lnTo>
                    <a:pt x="169506" y="442508"/>
                  </a:lnTo>
                  <a:cubicBezTo>
                    <a:pt x="108133" y="429724"/>
                    <a:pt x="0" y="323114"/>
                    <a:pt x="0" y="261753"/>
                  </a:cubicBezTo>
                  <a:lnTo>
                    <a:pt x="0" y="73782"/>
                  </a:lnTo>
                  <a:lnTo>
                    <a:pt x="8009" y="72490"/>
                  </a:lnTo>
                  <a:cubicBezTo>
                    <a:pt x="65126" y="63063"/>
                    <a:pt x="119109" y="39939"/>
                    <a:pt x="165339" y="5096"/>
                  </a:cubicBezTo>
                  <a:lnTo>
                    <a:pt x="171440" y="0"/>
                  </a:lnTo>
                  <a:lnTo>
                    <a:pt x="177561" y="5097"/>
                  </a:lnTo>
                  <a:cubicBezTo>
                    <a:pt x="223791" y="39939"/>
                    <a:pt x="277774" y="63063"/>
                    <a:pt x="334891" y="72490"/>
                  </a:cubicBezTo>
                  <a:close/>
                  <a:moveTo>
                    <a:pt x="323850" y="89910"/>
                  </a:moveTo>
                  <a:cubicBezTo>
                    <a:pt x="268834" y="79648"/>
                    <a:pt x="216782" y="57302"/>
                    <a:pt x="171450" y="24484"/>
                  </a:cubicBezTo>
                  <a:cubicBezTo>
                    <a:pt x="126118" y="57302"/>
                    <a:pt x="74066" y="79648"/>
                    <a:pt x="19050" y="89910"/>
                  </a:cubicBezTo>
                  <a:lnTo>
                    <a:pt x="19050" y="261753"/>
                  </a:lnTo>
                  <a:cubicBezTo>
                    <a:pt x="19050" y="313395"/>
                    <a:pt x="117816" y="410421"/>
                    <a:pt x="171450" y="423423"/>
                  </a:cubicBezTo>
                  <a:cubicBezTo>
                    <a:pt x="225084" y="410421"/>
                    <a:pt x="323850" y="313395"/>
                    <a:pt x="323850" y="261753"/>
                  </a:cubicBezTo>
                  <a:close/>
                </a:path>
              </a:pathLst>
            </a:custGeom>
            <a:solidFill>
              <a:srgbClr val="000000"/>
            </a:solidFill>
            <a:ln w="9525" cap="flat">
              <a:solidFill>
                <a:schemeClr val="tx1"/>
              </a:solidFill>
              <a:prstDash val="solid"/>
              <a:miter/>
            </a:ln>
          </p:spPr>
          <p:txBody>
            <a:bodyPr rtlCol="0" anchor="ctr"/>
            <a:lstStyle/>
            <a:p>
              <a:endParaRPr lang="de-DE"/>
            </a:p>
          </p:txBody>
        </p:sp>
        <p:sp>
          <p:nvSpPr>
            <p:cNvPr id="54" name="Freeform: Shape 538"/>
            <p:cNvSpPr>
              <a:spLocks noChangeAspect="1"/>
            </p:cNvSpPr>
            <p:nvPr/>
          </p:nvSpPr>
          <p:spPr>
            <a:xfrm>
              <a:off x="0" y="105833"/>
              <a:ext cx="236288" cy="284831"/>
            </a:xfrm>
            <a:custGeom>
              <a:avLst/>
              <a:gdLst>
                <a:gd name="connsiteX0" fmla="*/ 96967 w 363644"/>
                <a:gd name="connsiteY0" fmla="*/ 199245 h 438175"/>
                <a:gd name="connsiteX1" fmla="*/ 96967 w 363644"/>
                <a:gd name="connsiteY1" fmla="*/ 218905 h 438175"/>
                <a:gd name="connsiteX2" fmla="*/ 20743 w 363644"/>
                <a:gd name="connsiteY2" fmla="*/ 315826 h 438175"/>
                <a:gd name="connsiteX3" fmla="*/ 120691 w 363644"/>
                <a:gd name="connsiteY3" fmla="*/ 417364 h 438175"/>
                <a:gd name="connsiteX4" fmla="*/ 222229 w 363644"/>
                <a:gd name="connsiteY4" fmla="*/ 317416 h 438175"/>
                <a:gd name="connsiteX5" fmla="*/ 222229 w 363644"/>
                <a:gd name="connsiteY5" fmla="*/ 314263 h 438175"/>
                <a:gd name="connsiteX6" fmla="*/ 241279 w 363644"/>
                <a:gd name="connsiteY6" fmla="*/ 314264 h 438175"/>
                <a:gd name="connsiteX7" fmla="*/ 241279 w 363644"/>
                <a:gd name="connsiteY7" fmla="*/ 317417 h 438175"/>
                <a:gd name="connsiteX8" fmla="*/ 144335 w 363644"/>
                <a:gd name="connsiteY8" fmla="*/ 435804 h 438175"/>
                <a:gd name="connsiteX9" fmla="*/ 2371 w 363644"/>
                <a:gd name="connsiteY9" fmla="*/ 341209 h 438175"/>
                <a:gd name="connsiteX10" fmla="*/ 96967 w 363644"/>
                <a:gd name="connsiteY10" fmla="*/ 199245 h 438175"/>
                <a:gd name="connsiteX11" fmla="*/ 154276 w 363644"/>
                <a:gd name="connsiteY11" fmla="*/ 123884 h 438175"/>
                <a:gd name="connsiteX12" fmla="*/ 179534 w 363644"/>
                <a:gd name="connsiteY12" fmla="*/ 138391 h 438175"/>
                <a:gd name="connsiteX13" fmla="*/ 226257 w 363644"/>
                <a:gd name="connsiteY13" fmla="*/ 219081 h 438175"/>
                <a:gd name="connsiteX14" fmla="*/ 287444 w 363644"/>
                <a:gd name="connsiteY14" fmla="*/ 219081 h 438175"/>
                <a:gd name="connsiteX15" fmla="*/ 287444 w 363644"/>
                <a:gd name="connsiteY15" fmla="*/ 238131 h 438175"/>
                <a:gd name="connsiteX16" fmla="*/ 215281 w 363644"/>
                <a:gd name="connsiteY16" fmla="*/ 238131 h 438175"/>
                <a:gd name="connsiteX17" fmla="*/ 163042 w 363644"/>
                <a:gd name="connsiteY17" fmla="*/ 147916 h 438175"/>
                <a:gd name="connsiteX18" fmla="*/ 151963 w 363644"/>
                <a:gd name="connsiteY18" fmla="*/ 143246 h 438175"/>
                <a:gd name="connsiteX19" fmla="*/ 144569 w 363644"/>
                <a:gd name="connsiteY19" fmla="*/ 152994 h 438175"/>
                <a:gd name="connsiteX20" fmla="*/ 144588 w 363644"/>
                <a:gd name="connsiteY20" fmla="*/ 245395 h 438175"/>
                <a:gd name="connsiteX21" fmla="*/ 165638 w 363644"/>
                <a:gd name="connsiteY21" fmla="*/ 266705 h 438175"/>
                <a:gd name="connsiteX22" fmla="*/ 286951 w 363644"/>
                <a:gd name="connsiteY22" fmla="*/ 266705 h 438175"/>
                <a:gd name="connsiteX23" fmla="*/ 363644 w 363644"/>
                <a:gd name="connsiteY23" fmla="*/ 397528 h 438175"/>
                <a:gd name="connsiteX24" fmla="*/ 347217 w 363644"/>
                <a:gd name="connsiteY24" fmla="*/ 407165 h 438175"/>
                <a:gd name="connsiteX25" fmla="*/ 276030 w 363644"/>
                <a:gd name="connsiteY25" fmla="*/ 285754 h 438175"/>
                <a:gd name="connsiteX26" fmla="*/ 165637 w 363644"/>
                <a:gd name="connsiteY26" fmla="*/ 285754 h 438175"/>
                <a:gd name="connsiteX27" fmla="*/ 125537 w 363644"/>
                <a:gd name="connsiteY27" fmla="*/ 245395 h 438175"/>
                <a:gd name="connsiteX28" fmla="*/ 125519 w 363644"/>
                <a:gd name="connsiteY28" fmla="*/ 152994 h 438175"/>
                <a:gd name="connsiteX29" fmla="*/ 154276 w 363644"/>
                <a:gd name="connsiteY29" fmla="*/ 123884 h 438175"/>
                <a:gd name="connsiteX30" fmla="*/ 158857 w 363644"/>
                <a:gd name="connsiteY30" fmla="*/ 19050 h 438175"/>
                <a:gd name="connsiteX31" fmla="*/ 125519 w 363644"/>
                <a:gd name="connsiteY31" fmla="*/ 52388 h 438175"/>
                <a:gd name="connsiteX32" fmla="*/ 158857 w 363644"/>
                <a:gd name="connsiteY32" fmla="*/ 85725 h 438175"/>
                <a:gd name="connsiteX33" fmla="*/ 192194 w 363644"/>
                <a:gd name="connsiteY33" fmla="*/ 52388 h 438175"/>
                <a:gd name="connsiteX34" fmla="*/ 158857 w 363644"/>
                <a:gd name="connsiteY34" fmla="*/ 19050 h 438175"/>
                <a:gd name="connsiteX35" fmla="*/ 158857 w 363644"/>
                <a:gd name="connsiteY35" fmla="*/ 0 h 438175"/>
                <a:gd name="connsiteX36" fmla="*/ 211244 w 363644"/>
                <a:gd name="connsiteY36" fmla="*/ 52388 h 438175"/>
                <a:gd name="connsiteX37" fmla="*/ 158857 w 363644"/>
                <a:gd name="connsiteY37" fmla="*/ 104775 h 438175"/>
                <a:gd name="connsiteX38" fmla="*/ 106469 w 363644"/>
                <a:gd name="connsiteY38" fmla="*/ 52388 h 438175"/>
                <a:gd name="connsiteX39" fmla="*/ 158857 w 363644"/>
                <a:gd name="connsiteY39" fmla="*/ 0 h 4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63644" h="438175">
                  <a:moveTo>
                    <a:pt x="96967" y="199245"/>
                  </a:moveTo>
                  <a:lnTo>
                    <a:pt x="96967" y="218905"/>
                  </a:lnTo>
                  <a:cubicBezTo>
                    <a:pt x="52446" y="230076"/>
                    <a:pt x="21105" y="269927"/>
                    <a:pt x="20743" y="315826"/>
                  </a:cubicBezTo>
                  <a:cubicBezTo>
                    <a:pt x="20304" y="371465"/>
                    <a:pt x="65052" y="416925"/>
                    <a:pt x="120691" y="417364"/>
                  </a:cubicBezTo>
                  <a:cubicBezTo>
                    <a:pt x="176330" y="417803"/>
                    <a:pt x="221790" y="373055"/>
                    <a:pt x="222229" y="317416"/>
                  </a:cubicBezTo>
                  <a:lnTo>
                    <a:pt x="222229" y="314263"/>
                  </a:lnTo>
                  <a:lnTo>
                    <a:pt x="241279" y="314264"/>
                  </a:lnTo>
                  <a:lnTo>
                    <a:pt x="241279" y="317417"/>
                  </a:lnTo>
                  <a:cubicBezTo>
                    <a:pt x="241330" y="374948"/>
                    <a:pt x="200747" y="424509"/>
                    <a:pt x="144335" y="435804"/>
                  </a:cubicBezTo>
                  <a:cubicBezTo>
                    <a:pt x="79011" y="448885"/>
                    <a:pt x="15452" y="406533"/>
                    <a:pt x="2371" y="341209"/>
                  </a:cubicBezTo>
                  <a:cubicBezTo>
                    <a:pt x="-10709" y="275885"/>
                    <a:pt x="31642" y="212326"/>
                    <a:pt x="96967" y="199245"/>
                  </a:cubicBezTo>
                  <a:close/>
                  <a:moveTo>
                    <a:pt x="154276" y="123884"/>
                  </a:moveTo>
                  <a:cubicBezTo>
                    <a:pt x="164693" y="123820"/>
                    <a:pt x="174340" y="129361"/>
                    <a:pt x="179534" y="138391"/>
                  </a:cubicBezTo>
                  <a:lnTo>
                    <a:pt x="226257" y="219081"/>
                  </a:lnTo>
                  <a:lnTo>
                    <a:pt x="287444" y="219081"/>
                  </a:lnTo>
                  <a:lnTo>
                    <a:pt x="287444" y="238131"/>
                  </a:lnTo>
                  <a:lnTo>
                    <a:pt x="215281" y="238131"/>
                  </a:lnTo>
                  <a:lnTo>
                    <a:pt x="163042" y="147916"/>
                  </a:lnTo>
                  <a:cubicBezTo>
                    <a:pt x="160933" y="143919"/>
                    <a:pt x="156297" y="141965"/>
                    <a:pt x="151963" y="143246"/>
                  </a:cubicBezTo>
                  <a:cubicBezTo>
                    <a:pt x="147494" y="144323"/>
                    <a:pt x="144401" y="148400"/>
                    <a:pt x="144569" y="152994"/>
                  </a:cubicBezTo>
                  <a:lnTo>
                    <a:pt x="144588" y="245395"/>
                  </a:lnTo>
                  <a:cubicBezTo>
                    <a:pt x="144530" y="257087"/>
                    <a:pt x="153946" y="266619"/>
                    <a:pt x="165638" y="266705"/>
                  </a:cubicBezTo>
                  <a:lnTo>
                    <a:pt x="286951" y="266705"/>
                  </a:lnTo>
                  <a:lnTo>
                    <a:pt x="363644" y="397528"/>
                  </a:lnTo>
                  <a:lnTo>
                    <a:pt x="347217" y="407165"/>
                  </a:lnTo>
                  <a:lnTo>
                    <a:pt x="276030" y="285754"/>
                  </a:lnTo>
                  <a:lnTo>
                    <a:pt x="165637" y="285754"/>
                  </a:lnTo>
                  <a:cubicBezTo>
                    <a:pt x="143429" y="285659"/>
                    <a:pt x="125489" y="267603"/>
                    <a:pt x="125537" y="245395"/>
                  </a:cubicBezTo>
                  <a:lnTo>
                    <a:pt x="125519" y="152994"/>
                  </a:lnTo>
                  <a:cubicBezTo>
                    <a:pt x="125421" y="137014"/>
                    <a:pt x="138296" y="123981"/>
                    <a:pt x="154276" y="123884"/>
                  </a:cubicBezTo>
                  <a:close/>
                  <a:moveTo>
                    <a:pt x="158857" y="19050"/>
                  </a:moveTo>
                  <a:cubicBezTo>
                    <a:pt x="140445" y="19050"/>
                    <a:pt x="125519" y="33976"/>
                    <a:pt x="125519" y="52388"/>
                  </a:cubicBezTo>
                  <a:cubicBezTo>
                    <a:pt x="125519" y="70799"/>
                    <a:pt x="140445" y="85725"/>
                    <a:pt x="158857" y="85725"/>
                  </a:cubicBezTo>
                  <a:cubicBezTo>
                    <a:pt x="177268" y="85725"/>
                    <a:pt x="192194" y="70799"/>
                    <a:pt x="192194" y="52388"/>
                  </a:cubicBezTo>
                  <a:cubicBezTo>
                    <a:pt x="192172" y="33985"/>
                    <a:pt x="177259" y="19072"/>
                    <a:pt x="158857" y="19050"/>
                  </a:cubicBezTo>
                  <a:close/>
                  <a:moveTo>
                    <a:pt x="158857" y="0"/>
                  </a:moveTo>
                  <a:cubicBezTo>
                    <a:pt x="187789" y="0"/>
                    <a:pt x="211244" y="23455"/>
                    <a:pt x="211244" y="52388"/>
                  </a:cubicBezTo>
                  <a:cubicBezTo>
                    <a:pt x="211208" y="81305"/>
                    <a:pt x="187774" y="104739"/>
                    <a:pt x="158857" y="104775"/>
                  </a:cubicBezTo>
                  <a:cubicBezTo>
                    <a:pt x="129924" y="104775"/>
                    <a:pt x="106469" y="81320"/>
                    <a:pt x="106469" y="52388"/>
                  </a:cubicBezTo>
                  <a:cubicBezTo>
                    <a:pt x="106469" y="23455"/>
                    <a:pt x="129924" y="0"/>
                    <a:pt x="158857" y="0"/>
                  </a:cubicBezTo>
                  <a:close/>
                </a:path>
              </a:pathLst>
            </a:custGeom>
            <a:solidFill>
              <a:srgbClr val="000000"/>
            </a:solidFill>
            <a:ln w="9525" cap="flat">
              <a:noFill/>
              <a:prstDash val="solid"/>
              <a:miter/>
            </a:ln>
          </p:spPr>
          <p:txBody>
            <a:bodyPr rtlCol="0" anchor="ctr"/>
            <a:lstStyle/>
            <a:p>
              <a:endParaRPr lang="de-DE"/>
            </a:p>
          </p:txBody>
        </p:sp>
        <p:sp>
          <p:nvSpPr>
            <p:cNvPr id="55" name="Grafik 31"/>
            <p:cNvSpPr>
              <a:spLocks noChangeAspect="1"/>
            </p:cNvSpPr>
            <p:nvPr/>
          </p:nvSpPr>
          <p:spPr>
            <a:xfrm>
              <a:off x="368300" y="80433"/>
              <a:ext cx="155313" cy="307975"/>
            </a:xfrm>
            <a:custGeom>
              <a:avLst/>
              <a:gdLst>
                <a:gd name="connsiteX0" fmla="*/ 162563 w 222106"/>
                <a:gd name="connsiteY0" fmla="*/ 104775 h 438151"/>
                <a:gd name="connsiteX1" fmla="*/ 110175 w 222106"/>
                <a:gd name="connsiteY1" fmla="*/ 52388 h 438151"/>
                <a:gd name="connsiteX2" fmla="*/ 162563 w 222106"/>
                <a:gd name="connsiteY2" fmla="*/ 0 h 438151"/>
                <a:gd name="connsiteX3" fmla="*/ 214950 w 222106"/>
                <a:gd name="connsiteY3" fmla="*/ 52388 h 438151"/>
                <a:gd name="connsiteX4" fmla="*/ 162563 w 222106"/>
                <a:gd name="connsiteY4" fmla="*/ 104775 h 438151"/>
                <a:gd name="connsiteX5" fmla="*/ 162563 w 222106"/>
                <a:gd name="connsiteY5" fmla="*/ 19050 h 438151"/>
                <a:gd name="connsiteX6" fmla="*/ 129225 w 222106"/>
                <a:gd name="connsiteY6" fmla="*/ 52388 h 438151"/>
                <a:gd name="connsiteX7" fmla="*/ 162563 w 222106"/>
                <a:gd name="connsiteY7" fmla="*/ 85725 h 438151"/>
                <a:gd name="connsiteX8" fmla="*/ 195900 w 222106"/>
                <a:gd name="connsiteY8" fmla="*/ 52388 h 438151"/>
                <a:gd name="connsiteX9" fmla="*/ 162563 w 222106"/>
                <a:gd name="connsiteY9" fmla="*/ 19050 h 438151"/>
                <a:gd name="connsiteX10" fmla="*/ 198152 w 222106"/>
                <a:gd name="connsiteY10" fmla="*/ 181444 h 438151"/>
                <a:gd name="connsiteX11" fmla="*/ 95147 w 222106"/>
                <a:gd name="connsiteY11" fmla="*/ 88192 h 438151"/>
                <a:gd name="connsiteX12" fmla="*/ 84496 w 222106"/>
                <a:gd name="connsiteY12" fmla="*/ 86732 h 438151"/>
                <a:gd name="connsiteX13" fmla="*/ 38076 w 222106"/>
                <a:gd name="connsiteY13" fmla="*/ 129101 h 438151"/>
                <a:gd name="connsiteX14" fmla="*/ 21877 w 222106"/>
                <a:gd name="connsiteY14" fmla="*/ 267437 h 438151"/>
                <a:gd name="connsiteX15" fmla="*/ 330 w 222106"/>
                <a:gd name="connsiteY15" fmla="*/ 405549 h 438151"/>
                <a:gd name="connsiteX16" fmla="*/ 5636 w 222106"/>
                <a:gd name="connsiteY16" fmla="*/ 426534 h 438151"/>
                <a:gd name="connsiteX17" fmla="*/ 45689 w 222106"/>
                <a:gd name="connsiteY17" fmla="*/ 432299 h 438151"/>
                <a:gd name="connsiteX18" fmla="*/ 56721 w 222106"/>
                <a:gd name="connsiteY18" fmla="*/ 414367 h 438151"/>
                <a:gd name="connsiteX19" fmla="*/ 84111 w 222106"/>
                <a:gd name="connsiteY19" fmla="*/ 313629 h 438151"/>
                <a:gd name="connsiteX20" fmla="*/ 95491 w 222106"/>
                <a:gd name="connsiteY20" fmla="*/ 325005 h 438151"/>
                <a:gd name="connsiteX21" fmla="*/ 98282 w 222106"/>
                <a:gd name="connsiteY21" fmla="*/ 331739 h 438151"/>
                <a:gd name="connsiteX22" fmla="*/ 98203 w 222106"/>
                <a:gd name="connsiteY22" fmla="*/ 409335 h 438151"/>
                <a:gd name="connsiteX23" fmla="*/ 126716 w 222106"/>
                <a:gd name="connsiteY23" fmla="*/ 437976 h 438151"/>
                <a:gd name="connsiteX24" fmla="*/ 155357 w 222106"/>
                <a:gd name="connsiteY24" fmla="*/ 409463 h 438151"/>
                <a:gd name="connsiteX25" fmla="*/ 155357 w 222106"/>
                <a:gd name="connsiteY25" fmla="*/ 409362 h 438151"/>
                <a:gd name="connsiteX26" fmla="*/ 155422 w 222106"/>
                <a:gd name="connsiteY26" fmla="*/ 292468 h 438151"/>
                <a:gd name="connsiteX27" fmla="*/ 149162 w 222106"/>
                <a:gd name="connsiteY27" fmla="*/ 274571 h 438151"/>
                <a:gd name="connsiteX28" fmla="*/ 121792 w 222106"/>
                <a:gd name="connsiteY28" fmla="*/ 240359 h 438151"/>
                <a:gd name="connsiteX29" fmla="*/ 120229 w 222106"/>
                <a:gd name="connsiteY29" fmla="*/ 231309 h 438151"/>
                <a:gd name="connsiteX30" fmla="*/ 137004 w 222106"/>
                <a:gd name="connsiteY30" fmla="*/ 182578 h 438151"/>
                <a:gd name="connsiteX31" fmla="*/ 121647 w 222106"/>
                <a:gd name="connsiteY31" fmla="*/ 168651 h 438151"/>
                <a:gd name="connsiteX32" fmla="*/ 102212 w 222106"/>
                <a:gd name="connsiteY32" fmla="*/ 225114 h 438151"/>
                <a:gd name="connsiteX33" fmla="*/ 106918 w 222106"/>
                <a:gd name="connsiteY33" fmla="*/ 252266 h 438151"/>
                <a:gd name="connsiteX34" fmla="*/ 134289 w 222106"/>
                <a:gd name="connsiteY34" fmla="*/ 286478 h 438151"/>
                <a:gd name="connsiteX35" fmla="*/ 136372 w 222106"/>
                <a:gd name="connsiteY35" fmla="*/ 292440 h 438151"/>
                <a:gd name="connsiteX36" fmla="*/ 136307 w 222106"/>
                <a:gd name="connsiteY36" fmla="*/ 409363 h 438151"/>
                <a:gd name="connsiteX37" fmla="*/ 126805 w 222106"/>
                <a:gd name="connsiteY37" fmla="*/ 418916 h 438151"/>
                <a:gd name="connsiteX38" fmla="*/ 117253 w 222106"/>
                <a:gd name="connsiteY38" fmla="*/ 409413 h 438151"/>
                <a:gd name="connsiteX39" fmla="*/ 117253 w 222106"/>
                <a:gd name="connsiteY39" fmla="*/ 409354 h 438151"/>
                <a:gd name="connsiteX40" fmla="*/ 117332 w 222106"/>
                <a:gd name="connsiteY40" fmla="*/ 331740 h 438151"/>
                <a:gd name="connsiteX41" fmla="*/ 108960 w 222106"/>
                <a:gd name="connsiteY41" fmla="*/ 311536 h 438151"/>
                <a:gd name="connsiteX42" fmla="*/ 85966 w 222106"/>
                <a:gd name="connsiteY42" fmla="*/ 288542 h 438151"/>
                <a:gd name="connsiteX43" fmla="*/ 72502 w 222106"/>
                <a:gd name="connsiteY43" fmla="*/ 288533 h 438151"/>
                <a:gd name="connsiteX44" fmla="*/ 70041 w 222106"/>
                <a:gd name="connsiteY44" fmla="*/ 292775 h 438151"/>
                <a:gd name="connsiteX45" fmla="*/ 38234 w 222106"/>
                <a:gd name="connsiteY45" fmla="*/ 409791 h 438151"/>
                <a:gd name="connsiteX46" fmla="*/ 27416 w 222106"/>
                <a:gd name="connsiteY46" fmla="*/ 418869 h 438151"/>
                <a:gd name="connsiteX47" fmla="*/ 20859 w 222106"/>
                <a:gd name="connsiteY47" fmla="*/ 415083 h 438151"/>
                <a:gd name="connsiteX48" fmla="*/ 19152 w 222106"/>
                <a:gd name="connsiteY48" fmla="*/ 408479 h 438151"/>
                <a:gd name="connsiteX49" fmla="*/ 40709 w 222106"/>
                <a:gd name="connsiteY49" fmla="*/ 263902 h 438151"/>
                <a:gd name="connsiteX50" fmla="*/ 87520 w 222106"/>
                <a:gd name="connsiteY50" fmla="*/ 106977 h 438151"/>
                <a:gd name="connsiteX51" fmla="*/ 176042 w 222106"/>
                <a:gd name="connsiteY51" fmla="*/ 187121 h 438151"/>
                <a:gd name="connsiteX52" fmla="*/ 164957 w 222106"/>
                <a:gd name="connsiteY52" fmla="*/ 209552 h 438151"/>
                <a:gd name="connsiteX53" fmla="*/ 164957 w 222106"/>
                <a:gd name="connsiteY53" fmla="*/ 228602 h 438151"/>
                <a:gd name="connsiteX54" fmla="*/ 184007 w 222106"/>
                <a:gd name="connsiteY54" fmla="*/ 228602 h 438151"/>
                <a:gd name="connsiteX55" fmla="*/ 184007 w 222106"/>
                <a:gd name="connsiteY55" fmla="*/ 209552 h 438151"/>
                <a:gd name="connsiteX56" fmla="*/ 193529 w 222106"/>
                <a:gd name="connsiteY56" fmla="*/ 200024 h 438151"/>
                <a:gd name="connsiteX57" fmla="*/ 203057 w 222106"/>
                <a:gd name="connsiteY57" fmla="*/ 209547 h 438151"/>
                <a:gd name="connsiteX58" fmla="*/ 203057 w 222106"/>
                <a:gd name="connsiteY58" fmla="*/ 438152 h 438151"/>
                <a:gd name="connsiteX59" fmla="*/ 222107 w 222106"/>
                <a:gd name="connsiteY59" fmla="*/ 438152 h 438151"/>
                <a:gd name="connsiteX60" fmla="*/ 222107 w 222106"/>
                <a:gd name="connsiteY60" fmla="*/ 209547 h 438151"/>
                <a:gd name="connsiteX61" fmla="*/ 198152 w 222106"/>
                <a:gd name="connsiteY61" fmla="*/ 181444 h 43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22106" h="438151">
                  <a:moveTo>
                    <a:pt x="162563" y="104775"/>
                  </a:moveTo>
                  <a:cubicBezTo>
                    <a:pt x="133630" y="104775"/>
                    <a:pt x="110175" y="81320"/>
                    <a:pt x="110175" y="52388"/>
                  </a:cubicBezTo>
                  <a:cubicBezTo>
                    <a:pt x="110175" y="23455"/>
                    <a:pt x="133630" y="0"/>
                    <a:pt x="162563" y="0"/>
                  </a:cubicBezTo>
                  <a:cubicBezTo>
                    <a:pt x="191496" y="0"/>
                    <a:pt x="214950" y="23455"/>
                    <a:pt x="214950" y="52388"/>
                  </a:cubicBezTo>
                  <a:cubicBezTo>
                    <a:pt x="214950" y="81320"/>
                    <a:pt x="191496" y="104775"/>
                    <a:pt x="162563" y="104775"/>
                  </a:cubicBezTo>
                  <a:close/>
                  <a:moveTo>
                    <a:pt x="162563" y="19050"/>
                  </a:moveTo>
                  <a:cubicBezTo>
                    <a:pt x="144151" y="19050"/>
                    <a:pt x="129225" y="33976"/>
                    <a:pt x="129225" y="52388"/>
                  </a:cubicBezTo>
                  <a:cubicBezTo>
                    <a:pt x="129225" y="70799"/>
                    <a:pt x="144151" y="85725"/>
                    <a:pt x="162563" y="85725"/>
                  </a:cubicBezTo>
                  <a:cubicBezTo>
                    <a:pt x="180975" y="85725"/>
                    <a:pt x="195900" y="70799"/>
                    <a:pt x="195900" y="52388"/>
                  </a:cubicBezTo>
                  <a:cubicBezTo>
                    <a:pt x="195900" y="33976"/>
                    <a:pt x="180975" y="19050"/>
                    <a:pt x="162563" y="19050"/>
                  </a:cubicBezTo>
                  <a:close/>
                  <a:moveTo>
                    <a:pt x="198152" y="181444"/>
                  </a:moveTo>
                  <a:lnTo>
                    <a:pt x="95147" y="88192"/>
                  </a:lnTo>
                  <a:cubicBezTo>
                    <a:pt x="92237" y="85557"/>
                    <a:pt x="88008" y="84977"/>
                    <a:pt x="84496" y="86732"/>
                  </a:cubicBezTo>
                  <a:cubicBezTo>
                    <a:pt x="65970" y="97097"/>
                    <a:pt x="50085" y="111596"/>
                    <a:pt x="38076" y="129101"/>
                  </a:cubicBezTo>
                  <a:cubicBezTo>
                    <a:pt x="19677" y="155551"/>
                    <a:pt x="2060" y="200925"/>
                    <a:pt x="21877" y="267437"/>
                  </a:cubicBezTo>
                  <a:cubicBezTo>
                    <a:pt x="19719" y="281715"/>
                    <a:pt x="5855" y="370286"/>
                    <a:pt x="330" y="405549"/>
                  </a:cubicBezTo>
                  <a:cubicBezTo>
                    <a:pt x="-827" y="412975"/>
                    <a:pt x="1089" y="420551"/>
                    <a:pt x="5636" y="426534"/>
                  </a:cubicBezTo>
                  <a:cubicBezTo>
                    <a:pt x="15105" y="439186"/>
                    <a:pt x="33037" y="441767"/>
                    <a:pt x="45689" y="432299"/>
                  </a:cubicBezTo>
                  <a:cubicBezTo>
                    <a:pt x="51511" y="427941"/>
                    <a:pt x="55456" y="421529"/>
                    <a:pt x="56721" y="414367"/>
                  </a:cubicBezTo>
                  <a:lnTo>
                    <a:pt x="84111" y="313629"/>
                  </a:lnTo>
                  <a:lnTo>
                    <a:pt x="95491" y="325005"/>
                  </a:lnTo>
                  <a:cubicBezTo>
                    <a:pt x="97269" y="326796"/>
                    <a:pt x="98272" y="329215"/>
                    <a:pt x="98282" y="331739"/>
                  </a:cubicBezTo>
                  <a:lnTo>
                    <a:pt x="98203" y="409335"/>
                  </a:lnTo>
                  <a:cubicBezTo>
                    <a:pt x="98167" y="425117"/>
                    <a:pt x="110933" y="437941"/>
                    <a:pt x="126716" y="437976"/>
                  </a:cubicBezTo>
                  <a:cubicBezTo>
                    <a:pt x="142499" y="438012"/>
                    <a:pt x="155322" y="425246"/>
                    <a:pt x="155357" y="409463"/>
                  </a:cubicBezTo>
                  <a:cubicBezTo>
                    <a:pt x="155357" y="409430"/>
                    <a:pt x="155357" y="409396"/>
                    <a:pt x="155357" y="409362"/>
                  </a:cubicBezTo>
                  <a:lnTo>
                    <a:pt x="155422" y="292468"/>
                  </a:lnTo>
                  <a:cubicBezTo>
                    <a:pt x="155424" y="285965"/>
                    <a:pt x="153217" y="279655"/>
                    <a:pt x="149162" y="274571"/>
                  </a:cubicBezTo>
                  <a:lnTo>
                    <a:pt x="121792" y="240359"/>
                  </a:lnTo>
                  <a:cubicBezTo>
                    <a:pt x="119744" y="237814"/>
                    <a:pt x="119154" y="234393"/>
                    <a:pt x="120229" y="231309"/>
                  </a:cubicBezTo>
                  <a:lnTo>
                    <a:pt x="137004" y="182578"/>
                  </a:lnTo>
                  <a:lnTo>
                    <a:pt x="121647" y="168651"/>
                  </a:lnTo>
                  <a:lnTo>
                    <a:pt x="102212" y="225114"/>
                  </a:lnTo>
                  <a:cubicBezTo>
                    <a:pt x="98997" y="234371"/>
                    <a:pt x="100776" y="244631"/>
                    <a:pt x="106918" y="252266"/>
                  </a:cubicBezTo>
                  <a:lnTo>
                    <a:pt x="134289" y="286478"/>
                  </a:lnTo>
                  <a:cubicBezTo>
                    <a:pt x="135640" y="288171"/>
                    <a:pt x="136374" y="290274"/>
                    <a:pt x="136372" y="292440"/>
                  </a:cubicBezTo>
                  <a:lnTo>
                    <a:pt x="136307" y="409363"/>
                  </a:lnTo>
                  <a:cubicBezTo>
                    <a:pt x="136321" y="414625"/>
                    <a:pt x="132067" y="418902"/>
                    <a:pt x="126805" y="418916"/>
                  </a:cubicBezTo>
                  <a:cubicBezTo>
                    <a:pt x="121543" y="418929"/>
                    <a:pt x="117266" y="414675"/>
                    <a:pt x="117253" y="409413"/>
                  </a:cubicBezTo>
                  <a:cubicBezTo>
                    <a:pt x="117253" y="409393"/>
                    <a:pt x="117253" y="409374"/>
                    <a:pt x="117253" y="409354"/>
                  </a:cubicBezTo>
                  <a:lnTo>
                    <a:pt x="117332" y="331740"/>
                  </a:lnTo>
                  <a:cubicBezTo>
                    <a:pt x="117352" y="324157"/>
                    <a:pt x="114338" y="316882"/>
                    <a:pt x="108960" y="311536"/>
                  </a:cubicBezTo>
                  <a:lnTo>
                    <a:pt x="85966" y="288542"/>
                  </a:lnTo>
                  <a:cubicBezTo>
                    <a:pt x="82251" y="284822"/>
                    <a:pt x="76222" y="284817"/>
                    <a:pt x="72502" y="288533"/>
                  </a:cubicBezTo>
                  <a:cubicBezTo>
                    <a:pt x="71325" y="289708"/>
                    <a:pt x="70477" y="291170"/>
                    <a:pt x="70041" y="292775"/>
                  </a:cubicBezTo>
                  <a:lnTo>
                    <a:pt x="38234" y="409791"/>
                  </a:lnTo>
                  <a:cubicBezTo>
                    <a:pt x="37707" y="415260"/>
                    <a:pt x="32894" y="419299"/>
                    <a:pt x="27416" y="418869"/>
                  </a:cubicBezTo>
                  <a:cubicBezTo>
                    <a:pt x="24812" y="418536"/>
                    <a:pt x="22450" y="417172"/>
                    <a:pt x="20859" y="415083"/>
                  </a:cubicBezTo>
                  <a:cubicBezTo>
                    <a:pt x="19420" y="413203"/>
                    <a:pt x="18804" y="410821"/>
                    <a:pt x="19152" y="408479"/>
                  </a:cubicBezTo>
                  <a:cubicBezTo>
                    <a:pt x="41443" y="266265"/>
                    <a:pt x="41443" y="266265"/>
                    <a:pt x="40709" y="263902"/>
                  </a:cubicBezTo>
                  <a:cubicBezTo>
                    <a:pt x="10380" y="165322"/>
                    <a:pt x="68651" y="119004"/>
                    <a:pt x="87520" y="106977"/>
                  </a:cubicBezTo>
                  <a:lnTo>
                    <a:pt x="176042" y="187121"/>
                  </a:lnTo>
                  <a:cubicBezTo>
                    <a:pt x="169078" y="192483"/>
                    <a:pt x="164986" y="200763"/>
                    <a:pt x="164957" y="209552"/>
                  </a:cubicBezTo>
                  <a:lnTo>
                    <a:pt x="164957" y="228602"/>
                  </a:lnTo>
                  <a:lnTo>
                    <a:pt x="184007" y="228602"/>
                  </a:lnTo>
                  <a:lnTo>
                    <a:pt x="184007" y="209552"/>
                  </a:lnTo>
                  <a:cubicBezTo>
                    <a:pt x="184005" y="204291"/>
                    <a:pt x="188269" y="200026"/>
                    <a:pt x="193529" y="200024"/>
                  </a:cubicBezTo>
                  <a:cubicBezTo>
                    <a:pt x="198790" y="200023"/>
                    <a:pt x="203055" y="204287"/>
                    <a:pt x="203057" y="209547"/>
                  </a:cubicBezTo>
                  <a:lnTo>
                    <a:pt x="203057" y="438152"/>
                  </a:lnTo>
                  <a:lnTo>
                    <a:pt x="222107" y="438152"/>
                  </a:lnTo>
                  <a:lnTo>
                    <a:pt x="222107" y="209547"/>
                  </a:lnTo>
                  <a:cubicBezTo>
                    <a:pt x="222070" y="195581"/>
                    <a:pt x="211936" y="183692"/>
                    <a:pt x="198152" y="181444"/>
                  </a:cubicBezTo>
                  <a:close/>
                </a:path>
              </a:pathLst>
            </a:custGeom>
            <a:solidFill>
              <a:srgbClr val="000000"/>
            </a:solidFill>
            <a:ln w="9525" cap="flat">
              <a:noFill/>
              <a:prstDash val="solid"/>
              <a:miter/>
            </a:ln>
          </p:spPr>
          <p:txBody>
            <a:bodyPr rtlCol="0" anchor="ctr"/>
            <a:lstStyle/>
            <a:p>
              <a:endParaRPr lang="de-DE"/>
            </a:p>
          </p:txBody>
        </p:sp>
      </p:grpSp>
      <p:sp>
        <p:nvSpPr>
          <p:cNvPr id="56" name="Freeform: Shape 813"/>
          <p:cNvSpPr>
            <a:spLocks noChangeAspect="1"/>
          </p:cNvSpPr>
          <p:nvPr/>
        </p:nvSpPr>
        <p:spPr>
          <a:xfrm>
            <a:off x="5052593" y="3254891"/>
            <a:ext cx="356061" cy="301799"/>
          </a:xfrm>
          <a:custGeom>
            <a:avLst/>
            <a:gdLst>
              <a:gd name="connsiteX0" fmla="*/ 199584 w 438150"/>
              <a:gd name="connsiteY0" fmla="*/ 200026 h 371476"/>
              <a:gd name="connsiteX1" fmla="*/ 204987 w 438150"/>
              <a:gd name="connsiteY1" fmla="*/ 200654 h 371476"/>
              <a:gd name="connsiteX2" fmla="*/ 296306 w 438150"/>
              <a:gd name="connsiteY2" fmla="*/ 224349 h 371476"/>
              <a:gd name="connsiteX3" fmla="*/ 288954 w 438150"/>
              <a:gd name="connsiteY3" fmla="*/ 241751 h 371476"/>
              <a:gd name="connsiteX4" fmla="*/ 247442 w 438150"/>
              <a:gd name="connsiteY4" fmla="*/ 227805 h 371476"/>
              <a:gd name="connsiteX5" fmla="*/ 247442 w 438150"/>
              <a:gd name="connsiteY5" fmla="*/ 260713 h 371476"/>
              <a:gd name="connsiteX6" fmla="*/ 254365 w 438150"/>
              <a:gd name="connsiteY6" fmla="*/ 267637 h 371476"/>
              <a:gd name="connsiteX7" fmla="*/ 247442 w 438150"/>
              <a:gd name="connsiteY7" fmla="*/ 293474 h 371476"/>
              <a:gd name="connsiteX8" fmla="*/ 221604 w 438150"/>
              <a:gd name="connsiteY8" fmla="*/ 286551 h 371476"/>
              <a:gd name="connsiteX9" fmla="*/ 228528 w 438150"/>
              <a:gd name="connsiteY9" fmla="*/ 260713 h 371476"/>
              <a:gd name="connsiteX10" fmla="*/ 228528 w 438150"/>
              <a:gd name="connsiteY10" fmla="*/ 223446 h 371476"/>
              <a:gd name="connsiteX11" fmla="*/ 208173 w 438150"/>
              <a:gd name="connsiteY11" fmla="*/ 220086 h 371476"/>
              <a:gd name="connsiteX12" fmla="*/ 167916 w 438150"/>
              <a:gd name="connsiteY12" fmla="*/ 273770 h 371476"/>
              <a:gd name="connsiteX13" fmla="*/ 122044 w 438150"/>
              <a:gd name="connsiteY13" fmla="*/ 220187 h 371476"/>
              <a:gd name="connsiteX14" fmla="*/ 105587 w 438150"/>
              <a:gd name="connsiteY14" fmla="*/ 222896 h 371476"/>
              <a:gd name="connsiteX15" fmla="*/ 105587 w 438150"/>
              <a:gd name="connsiteY15" fmla="*/ 240537 h 371476"/>
              <a:gd name="connsiteX16" fmla="*/ 133958 w 438150"/>
              <a:gd name="connsiteY16" fmla="*/ 276990 h 371476"/>
              <a:gd name="connsiteX17" fmla="*/ 133958 w 438150"/>
              <a:gd name="connsiteY17" fmla="*/ 295887 h 371476"/>
              <a:gd name="connsiteX18" fmla="*/ 115044 w 438150"/>
              <a:gd name="connsiteY18" fmla="*/ 295887 h 371476"/>
              <a:gd name="connsiteX19" fmla="*/ 115044 w 438150"/>
              <a:gd name="connsiteY19" fmla="*/ 276990 h 371476"/>
              <a:gd name="connsiteX20" fmla="*/ 96173 w 438150"/>
              <a:gd name="connsiteY20" fmla="*/ 258118 h 371476"/>
              <a:gd name="connsiteX21" fmla="*/ 77216 w 438150"/>
              <a:gd name="connsiteY21" fmla="*/ 276990 h 371476"/>
              <a:gd name="connsiteX22" fmla="*/ 77216 w 438150"/>
              <a:gd name="connsiteY22" fmla="*/ 295887 h 371476"/>
              <a:gd name="connsiteX23" fmla="*/ 58303 w 438150"/>
              <a:gd name="connsiteY23" fmla="*/ 295887 h 371476"/>
              <a:gd name="connsiteX24" fmla="*/ 58303 w 438150"/>
              <a:gd name="connsiteY24" fmla="*/ 276990 h 371476"/>
              <a:gd name="connsiteX25" fmla="*/ 86673 w 438150"/>
              <a:gd name="connsiteY25" fmla="*/ 240537 h 371476"/>
              <a:gd name="connsiteX26" fmla="*/ 86673 w 438150"/>
              <a:gd name="connsiteY26" fmla="*/ 227038 h 371476"/>
              <a:gd name="connsiteX27" fmla="*/ 22248 w 438150"/>
              <a:gd name="connsiteY27" fmla="*/ 251025 h 371476"/>
              <a:gd name="connsiteX28" fmla="*/ 165598 w 438150"/>
              <a:gd name="connsiteY28" fmla="*/ 352578 h 371476"/>
              <a:gd name="connsiteX29" fmla="*/ 320298 w 438150"/>
              <a:gd name="connsiteY29" fmla="*/ 213175 h 371476"/>
              <a:gd name="connsiteX30" fmla="*/ 321905 w 438150"/>
              <a:gd name="connsiteY30" fmla="*/ 203892 h 371476"/>
              <a:gd name="connsiteX31" fmla="*/ 331196 w 438150"/>
              <a:gd name="connsiteY31" fmla="*/ 205461 h 371476"/>
              <a:gd name="connsiteX32" fmla="*/ 431658 w 438150"/>
              <a:gd name="connsiteY32" fmla="*/ 238024 h 371476"/>
              <a:gd name="connsiteX33" fmla="*/ 438150 w 438150"/>
              <a:gd name="connsiteY33" fmla="*/ 241567 h 371476"/>
              <a:gd name="connsiteX34" fmla="*/ 436266 w 438150"/>
              <a:gd name="connsiteY34" fmla="*/ 248708 h 371476"/>
              <a:gd name="connsiteX35" fmla="*/ 276394 w 438150"/>
              <a:gd name="connsiteY35" fmla="*/ 371421 h 371476"/>
              <a:gd name="connsiteX36" fmla="*/ 276265 w 438150"/>
              <a:gd name="connsiteY36" fmla="*/ 371421 h 371476"/>
              <a:gd name="connsiteX37" fmla="*/ 276283 w 438150"/>
              <a:gd name="connsiteY37" fmla="*/ 352523 h 371476"/>
              <a:gd name="connsiteX38" fmla="*/ 276394 w 438150"/>
              <a:gd name="connsiteY38" fmla="*/ 352523 h 371476"/>
              <a:gd name="connsiteX39" fmla="*/ 415884 w 438150"/>
              <a:gd name="connsiteY39" fmla="*/ 251098 h 371476"/>
              <a:gd name="connsiteX40" fmla="*/ 337097 w 438150"/>
              <a:gd name="connsiteY40" fmla="*/ 225733 h 371476"/>
              <a:gd name="connsiteX41" fmla="*/ 165598 w 438150"/>
              <a:gd name="connsiteY41" fmla="*/ 371476 h 371476"/>
              <a:gd name="connsiteX42" fmla="*/ 1875 w 438150"/>
              <a:gd name="connsiteY42" fmla="*/ 248709 h 371476"/>
              <a:gd name="connsiteX43" fmla="*/ 0 w 438150"/>
              <a:gd name="connsiteY43" fmla="*/ 241594 h 371476"/>
              <a:gd name="connsiteX44" fmla="*/ 6446 w 438150"/>
              <a:gd name="connsiteY44" fmla="*/ 238042 h 371476"/>
              <a:gd name="connsiteX45" fmla="*/ 124787 w 438150"/>
              <a:gd name="connsiteY45" fmla="*/ 200783 h 371476"/>
              <a:gd name="connsiteX46" fmla="*/ 129811 w 438150"/>
              <a:gd name="connsiteY46" fmla="*/ 200183 h 371476"/>
              <a:gd name="connsiteX47" fmla="*/ 166937 w 438150"/>
              <a:gd name="connsiteY47" fmla="*/ 243560 h 371476"/>
              <a:gd name="connsiteX48" fmla="*/ 166688 w 438150"/>
              <a:gd name="connsiteY48" fmla="*/ 19051 h 371476"/>
              <a:gd name="connsiteX49" fmla="*/ 104775 w 438150"/>
              <a:gd name="connsiteY49" fmla="*/ 80964 h 371476"/>
              <a:gd name="connsiteX50" fmla="*/ 166688 w 438150"/>
              <a:gd name="connsiteY50" fmla="*/ 142876 h 371476"/>
              <a:gd name="connsiteX51" fmla="*/ 228600 w 438150"/>
              <a:gd name="connsiteY51" fmla="*/ 80964 h 371476"/>
              <a:gd name="connsiteX52" fmla="*/ 166688 w 438150"/>
              <a:gd name="connsiteY52" fmla="*/ 19051 h 371476"/>
              <a:gd name="connsiteX53" fmla="*/ 298849 w 438150"/>
              <a:gd name="connsiteY53" fmla="*/ 7 h 371476"/>
              <a:gd name="connsiteX54" fmla="*/ 343385 w 438150"/>
              <a:gd name="connsiteY54" fmla="*/ 12656 h 371476"/>
              <a:gd name="connsiteX55" fmla="*/ 368226 w 438150"/>
              <a:gd name="connsiteY55" fmla="*/ 124424 h 371476"/>
              <a:gd name="connsiteX56" fmla="*/ 256458 w 438150"/>
              <a:gd name="connsiteY56" fmla="*/ 149265 h 371476"/>
              <a:gd name="connsiteX57" fmla="*/ 266709 w 438150"/>
              <a:gd name="connsiteY57" fmla="*/ 133210 h 371476"/>
              <a:gd name="connsiteX58" fmla="*/ 299879 w 438150"/>
              <a:gd name="connsiteY58" fmla="*/ 142875 h 371476"/>
              <a:gd name="connsiteX59" fmla="*/ 361838 w 438150"/>
              <a:gd name="connsiteY59" fmla="*/ 81009 h 371476"/>
              <a:gd name="connsiteX60" fmla="*/ 299972 w 438150"/>
              <a:gd name="connsiteY60" fmla="*/ 19050 h 371476"/>
              <a:gd name="connsiteX61" fmla="*/ 265323 w 438150"/>
              <a:gd name="connsiteY61" fmla="*/ 29626 h 371476"/>
              <a:gd name="connsiteX62" fmla="*/ 254663 w 438150"/>
              <a:gd name="connsiteY62" fmla="*/ 13832 h 371476"/>
              <a:gd name="connsiteX63" fmla="*/ 298849 w 438150"/>
              <a:gd name="connsiteY63" fmla="*/ 7 h 371476"/>
              <a:gd name="connsiteX64" fmla="*/ 166688 w 438150"/>
              <a:gd name="connsiteY64" fmla="*/ 1 h 371476"/>
              <a:gd name="connsiteX65" fmla="*/ 247650 w 438150"/>
              <a:gd name="connsiteY65" fmla="*/ 80964 h 371476"/>
              <a:gd name="connsiteX66" fmla="*/ 166688 w 438150"/>
              <a:gd name="connsiteY66" fmla="*/ 161926 h 371476"/>
              <a:gd name="connsiteX67" fmla="*/ 85725 w 438150"/>
              <a:gd name="connsiteY67" fmla="*/ 80964 h 371476"/>
              <a:gd name="connsiteX68" fmla="*/ 166688 w 438150"/>
              <a:gd name="connsiteY68" fmla="*/ 1 h 37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38150" h="371476">
                <a:moveTo>
                  <a:pt x="199584" y="200026"/>
                </a:moveTo>
                <a:lnTo>
                  <a:pt x="204987" y="200654"/>
                </a:lnTo>
                <a:cubicBezTo>
                  <a:pt x="236395" y="204188"/>
                  <a:pt x="267142" y="212166"/>
                  <a:pt x="296306" y="224349"/>
                </a:cubicBezTo>
                <a:lnTo>
                  <a:pt x="288954" y="241751"/>
                </a:lnTo>
                <a:cubicBezTo>
                  <a:pt x="275470" y="236112"/>
                  <a:pt x="261596" y="231451"/>
                  <a:pt x="247442" y="227805"/>
                </a:cubicBezTo>
                <a:lnTo>
                  <a:pt x="247442" y="260713"/>
                </a:lnTo>
                <a:cubicBezTo>
                  <a:pt x="250317" y="262374"/>
                  <a:pt x="252705" y="264761"/>
                  <a:pt x="254365" y="267637"/>
                </a:cubicBezTo>
                <a:cubicBezTo>
                  <a:pt x="259588" y="276683"/>
                  <a:pt x="256488" y="288251"/>
                  <a:pt x="247442" y="293474"/>
                </a:cubicBezTo>
                <a:cubicBezTo>
                  <a:pt x="238395" y="298697"/>
                  <a:pt x="226827" y="295597"/>
                  <a:pt x="221604" y="286551"/>
                </a:cubicBezTo>
                <a:cubicBezTo>
                  <a:pt x="216381" y="277504"/>
                  <a:pt x="219481" y="265936"/>
                  <a:pt x="228528" y="260713"/>
                </a:cubicBezTo>
                <a:lnTo>
                  <a:pt x="228528" y="223446"/>
                </a:lnTo>
                <a:cubicBezTo>
                  <a:pt x="221818" y="222128"/>
                  <a:pt x="215036" y="220993"/>
                  <a:pt x="208173" y="220086"/>
                </a:cubicBezTo>
                <a:lnTo>
                  <a:pt x="167916" y="273770"/>
                </a:lnTo>
                <a:lnTo>
                  <a:pt x="122044" y="220187"/>
                </a:lnTo>
                <a:cubicBezTo>
                  <a:pt x="116516" y="220937"/>
                  <a:pt x="111037" y="221873"/>
                  <a:pt x="105587" y="222896"/>
                </a:cubicBezTo>
                <a:lnTo>
                  <a:pt x="105587" y="240537"/>
                </a:lnTo>
                <a:cubicBezTo>
                  <a:pt x="122241" y="244811"/>
                  <a:pt x="133903" y="259797"/>
                  <a:pt x="133958" y="276990"/>
                </a:cubicBezTo>
                <a:lnTo>
                  <a:pt x="133958" y="295887"/>
                </a:lnTo>
                <a:lnTo>
                  <a:pt x="115044" y="295887"/>
                </a:lnTo>
                <a:lnTo>
                  <a:pt x="115044" y="276990"/>
                </a:lnTo>
                <a:cubicBezTo>
                  <a:pt x="115021" y="266577"/>
                  <a:pt x="106585" y="258142"/>
                  <a:pt x="96173" y="258118"/>
                </a:cubicBezTo>
                <a:cubicBezTo>
                  <a:pt x="85727" y="258095"/>
                  <a:pt x="77240" y="266544"/>
                  <a:pt x="77216" y="276990"/>
                </a:cubicBezTo>
                <a:lnTo>
                  <a:pt x="77216" y="295887"/>
                </a:lnTo>
                <a:lnTo>
                  <a:pt x="58303" y="295887"/>
                </a:lnTo>
                <a:lnTo>
                  <a:pt x="58303" y="276990"/>
                </a:lnTo>
                <a:cubicBezTo>
                  <a:pt x="58357" y="259797"/>
                  <a:pt x="70020" y="244811"/>
                  <a:pt x="86673" y="240537"/>
                </a:cubicBezTo>
                <a:lnTo>
                  <a:pt x="86673" y="227038"/>
                </a:lnTo>
                <a:cubicBezTo>
                  <a:pt x="64348" y="232532"/>
                  <a:pt x="42730" y="240581"/>
                  <a:pt x="22248" y="251025"/>
                </a:cubicBezTo>
                <a:cubicBezTo>
                  <a:pt x="43476" y="311989"/>
                  <a:pt x="101044" y="352772"/>
                  <a:pt x="165598" y="352578"/>
                </a:cubicBezTo>
                <a:cubicBezTo>
                  <a:pt x="225840" y="352578"/>
                  <a:pt x="302511" y="316067"/>
                  <a:pt x="320298" y="213175"/>
                </a:cubicBezTo>
                <a:lnTo>
                  <a:pt x="321905" y="203892"/>
                </a:lnTo>
                <a:lnTo>
                  <a:pt x="331196" y="205461"/>
                </a:lnTo>
                <a:cubicBezTo>
                  <a:pt x="366229" y="210790"/>
                  <a:pt x="400160" y="221788"/>
                  <a:pt x="431658" y="238024"/>
                </a:cubicBezTo>
                <a:lnTo>
                  <a:pt x="438150" y="241567"/>
                </a:lnTo>
                <a:lnTo>
                  <a:pt x="436266" y="248708"/>
                </a:lnTo>
                <a:cubicBezTo>
                  <a:pt x="417010" y="321161"/>
                  <a:pt x="351362" y="371551"/>
                  <a:pt x="276394" y="371421"/>
                </a:cubicBezTo>
                <a:lnTo>
                  <a:pt x="276265" y="371421"/>
                </a:lnTo>
                <a:lnTo>
                  <a:pt x="276283" y="352523"/>
                </a:lnTo>
                <a:lnTo>
                  <a:pt x="276394" y="352523"/>
                </a:lnTo>
                <a:cubicBezTo>
                  <a:pt x="339995" y="352634"/>
                  <a:pt x="396381" y="311636"/>
                  <a:pt x="415884" y="251098"/>
                </a:cubicBezTo>
                <a:cubicBezTo>
                  <a:pt x="390876" y="239152"/>
                  <a:pt x="364377" y="230621"/>
                  <a:pt x="337097" y="225733"/>
                </a:cubicBezTo>
                <a:cubicBezTo>
                  <a:pt x="320779" y="299744"/>
                  <a:pt x="262735" y="371476"/>
                  <a:pt x="165598" y="371476"/>
                </a:cubicBezTo>
                <a:cubicBezTo>
                  <a:pt x="89733" y="371704"/>
                  <a:pt x="22913" y="321599"/>
                  <a:pt x="1875" y="248709"/>
                </a:cubicBezTo>
                <a:lnTo>
                  <a:pt x="0" y="241594"/>
                </a:lnTo>
                <a:lnTo>
                  <a:pt x="6446" y="238042"/>
                </a:lnTo>
                <a:cubicBezTo>
                  <a:pt x="43158" y="218194"/>
                  <a:pt x="83326" y="205547"/>
                  <a:pt x="124787" y="200783"/>
                </a:cubicBezTo>
                <a:lnTo>
                  <a:pt x="129811" y="200183"/>
                </a:lnTo>
                <a:lnTo>
                  <a:pt x="166937" y="243560"/>
                </a:lnTo>
                <a:close/>
                <a:moveTo>
                  <a:pt x="166688" y="19051"/>
                </a:moveTo>
                <a:cubicBezTo>
                  <a:pt x="132511" y="19091"/>
                  <a:pt x="104815" y="46787"/>
                  <a:pt x="104775" y="80964"/>
                </a:cubicBezTo>
                <a:cubicBezTo>
                  <a:pt x="104775" y="115157"/>
                  <a:pt x="132494" y="142876"/>
                  <a:pt x="166688" y="142876"/>
                </a:cubicBezTo>
                <a:cubicBezTo>
                  <a:pt x="200881" y="142876"/>
                  <a:pt x="228600" y="115157"/>
                  <a:pt x="228600" y="80964"/>
                </a:cubicBezTo>
                <a:cubicBezTo>
                  <a:pt x="228600" y="46770"/>
                  <a:pt x="200881" y="19051"/>
                  <a:pt x="166688" y="19051"/>
                </a:cubicBezTo>
                <a:close/>
                <a:moveTo>
                  <a:pt x="298849" y="7"/>
                </a:moveTo>
                <a:cubicBezTo>
                  <a:pt x="314294" y="-198"/>
                  <a:pt x="329798" y="4010"/>
                  <a:pt x="343385" y="12656"/>
                </a:cubicBezTo>
                <a:cubicBezTo>
                  <a:pt x="381108" y="36660"/>
                  <a:pt x="392230" y="86700"/>
                  <a:pt x="368226" y="124424"/>
                </a:cubicBezTo>
                <a:cubicBezTo>
                  <a:pt x="344222" y="162147"/>
                  <a:pt x="294182" y="173269"/>
                  <a:pt x="256458" y="149265"/>
                </a:cubicBezTo>
                <a:lnTo>
                  <a:pt x="266709" y="133210"/>
                </a:lnTo>
                <a:cubicBezTo>
                  <a:pt x="276625" y="139514"/>
                  <a:pt x="288129" y="142866"/>
                  <a:pt x="299879" y="142875"/>
                </a:cubicBezTo>
                <a:cubicBezTo>
                  <a:pt x="334072" y="142901"/>
                  <a:pt x="361812" y="115202"/>
                  <a:pt x="361838" y="81009"/>
                </a:cubicBezTo>
                <a:cubicBezTo>
                  <a:pt x="361864" y="46816"/>
                  <a:pt x="334165" y="19076"/>
                  <a:pt x="299972" y="19050"/>
                </a:cubicBezTo>
                <a:cubicBezTo>
                  <a:pt x="287624" y="19028"/>
                  <a:pt x="275554" y="22712"/>
                  <a:pt x="265323" y="29626"/>
                </a:cubicBezTo>
                <a:lnTo>
                  <a:pt x="254663" y="13832"/>
                </a:lnTo>
                <a:cubicBezTo>
                  <a:pt x="268017" y="4829"/>
                  <a:pt x="283403" y="212"/>
                  <a:pt x="298849" y="7"/>
                </a:cubicBezTo>
                <a:close/>
                <a:moveTo>
                  <a:pt x="166688" y="1"/>
                </a:moveTo>
                <a:cubicBezTo>
                  <a:pt x="211402" y="1"/>
                  <a:pt x="247650" y="36249"/>
                  <a:pt x="247650" y="80964"/>
                </a:cubicBezTo>
                <a:cubicBezTo>
                  <a:pt x="247650" y="125678"/>
                  <a:pt x="211402" y="161926"/>
                  <a:pt x="166688" y="161926"/>
                </a:cubicBezTo>
                <a:cubicBezTo>
                  <a:pt x="121995" y="161873"/>
                  <a:pt x="85778" y="125656"/>
                  <a:pt x="85725" y="80964"/>
                </a:cubicBezTo>
                <a:cubicBezTo>
                  <a:pt x="85725" y="36249"/>
                  <a:pt x="121973" y="1"/>
                  <a:pt x="166688" y="1"/>
                </a:cubicBezTo>
                <a:close/>
              </a:path>
            </a:pathLst>
          </a:custGeom>
          <a:solidFill>
            <a:srgbClr val="000000"/>
          </a:solidFill>
          <a:ln w="9525" cap="flat">
            <a:noFill/>
            <a:prstDash val="solid"/>
            <a:miter/>
          </a:ln>
        </p:spPr>
        <p:txBody>
          <a:bodyPr rtlCol="0" anchor="ctr"/>
          <a:lstStyle/>
          <a:p>
            <a:endParaRPr lang="de-DE"/>
          </a:p>
        </p:txBody>
      </p:sp>
      <p:sp>
        <p:nvSpPr>
          <p:cNvPr id="57" name="Grafik 65"/>
          <p:cNvSpPr>
            <a:spLocks noChangeAspect="1"/>
          </p:cNvSpPr>
          <p:nvPr/>
        </p:nvSpPr>
        <p:spPr>
          <a:xfrm>
            <a:off x="5027341" y="3981281"/>
            <a:ext cx="401593" cy="273620"/>
          </a:xfrm>
          <a:custGeom>
            <a:avLst/>
            <a:gdLst>
              <a:gd name="connsiteX0" fmla="*/ 142875 w 419100"/>
              <a:gd name="connsiteY0" fmla="*/ 95250 h 285750"/>
              <a:gd name="connsiteX1" fmla="*/ 190500 w 419100"/>
              <a:gd name="connsiteY1" fmla="*/ 47625 h 285750"/>
              <a:gd name="connsiteX2" fmla="*/ 142875 w 419100"/>
              <a:gd name="connsiteY2" fmla="*/ 0 h 285750"/>
              <a:gd name="connsiteX3" fmla="*/ 95250 w 419100"/>
              <a:gd name="connsiteY3" fmla="*/ 47625 h 285750"/>
              <a:gd name="connsiteX4" fmla="*/ 142875 w 419100"/>
              <a:gd name="connsiteY4" fmla="*/ 95250 h 285750"/>
              <a:gd name="connsiteX5" fmla="*/ 142875 w 419100"/>
              <a:gd name="connsiteY5" fmla="*/ 19050 h 285750"/>
              <a:gd name="connsiteX6" fmla="*/ 171450 w 419100"/>
              <a:gd name="connsiteY6" fmla="*/ 47625 h 285750"/>
              <a:gd name="connsiteX7" fmla="*/ 142875 w 419100"/>
              <a:gd name="connsiteY7" fmla="*/ 76200 h 285750"/>
              <a:gd name="connsiteX8" fmla="*/ 114300 w 419100"/>
              <a:gd name="connsiteY8" fmla="*/ 47625 h 285750"/>
              <a:gd name="connsiteX9" fmla="*/ 142875 w 419100"/>
              <a:gd name="connsiteY9" fmla="*/ 19050 h 285750"/>
              <a:gd name="connsiteX10" fmla="*/ 276225 w 419100"/>
              <a:gd name="connsiteY10" fmla="*/ 95250 h 285750"/>
              <a:gd name="connsiteX11" fmla="*/ 323850 w 419100"/>
              <a:gd name="connsiteY11" fmla="*/ 47625 h 285750"/>
              <a:gd name="connsiteX12" fmla="*/ 276225 w 419100"/>
              <a:gd name="connsiteY12" fmla="*/ 0 h 285750"/>
              <a:gd name="connsiteX13" fmla="*/ 228600 w 419100"/>
              <a:gd name="connsiteY13" fmla="*/ 47625 h 285750"/>
              <a:gd name="connsiteX14" fmla="*/ 276225 w 419100"/>
              <a:gd name="connsiteY14" fmla="*/ 95250 h 285750"/>
              <a:gd name="connsiteX15" fmla="*/ 276225 w 419100"/>
              <a:gd name="connsiteY15" fmla="*/ 19050 h 285750"/>
              <a:gd name="connsiteX16" fmla="*/ 304800 w 419100"/>
              <a:gd name="connsiteY16" fmla="*/ 47625 h 285750"/>
              <a:gd name="connsiteX17" fmla="*/ 276225 w 419100"/>
              <a:gd name="connsiteY17" fmla="*/ 76200 h 285750"/>
              <a:gd name="connsiteX18" fmla="*/ 247650 w 419100"/>
              <a:gd name="connsiteY18" fmla="*/ 47625 h 285750"/>
              <a:gd name="connsiteX19" fmla="*/ 276225 w 419100"/>
              <a:gd name="connsiteY19" fmla="*/ 19050 h 285750"/>
              <a:gd name="connsiteX20" fmla="*/ 374375 w 419100"/>
              <a:gd name="connsiteY20" fmla="*/ 178337 h 285750"/>
              <a:gd name="connsiteX21" fmla="*/ 378642 w 419100"/>
              <a:gd name="connsiteY21" fmla="*/ 111120 h 285750"/>
              <a:gd name="connsiteX22" fmla="*/ 311425 w 419100"/>
              <a:gd name="connsiteY22" fmla="*/ 106853 h 285750"/>
              <a:gd name="connsiteX23" fmla="*/ 307158 w 419100"/>
              <a:gd name="connsiteY23" fmla="*/ 174070 h 285750"/>
              <a:gd name="connsiteX24" fmla="*/ 311425 w 419100"/>
              <a:gd name="connsiteY24" fmla="*/ 178337 h 285750"/>
              <a:gd name="connsiteX25" fmla="*/ 276225 w 419100"/>
              <a:gd name="connsiteY25" fmla="*/ 210842 h 285750"/>
              <a:gd name="connsiteX26" fmla="*/ 241025 w 419100"/>
              <a:gd name="connsiteY26" fmla="*/ 178337 h 285750"/>
              <a:gd name="connsiteX27" fmla="*/ 245292 w 419100"/>
              <a:gd name="connsiteY27" fmla="*/ 111120 h 285750"/>
              <a:gd name="connsiteX28" fmla="*/ 178075 w 419100"/>
              <a:gd name="connsiteY28" fmla="*/ 106853 h 285750"/>
              <a:gd name="connsiteX29" fmla="*/ 173808 w 419100"/>
              <a:gd name="connsiteY29" fmla="*/ 174070 h 285750"/>
              <a:gd name="connsiteX30" fmla="*/ 178075 w 419100"/>
              <a:gd name="connsiteY30" fmla="*/ 178337 h 285750"/>
              <a:gd name="connsiteX31" fmla="*/ 142875 w 419100"/>
              <a:gd name="connsiteY31" fmla="*/ 210842 h 285750"/>
              <a:gd name="connsiteX32" fmla="*/ 107675 w 419100"/>
              <a:gd name="connsiteY32" fmla="*/ 178337 h 285750"/>
              <a:gd name="connsiteX33" fmla="*/ 111942 w 419100"/>
              <a:gd name="connsiteY33" fmla="*/ 111120 h 285750"/>
              <a:gd name="connsiteX34" fmla="*/ 44725 w 419100"/>
              <a:gd name="connsiteY34" fmla="*/ 106853 h 285750"/>
              <a:gd name="connsiteX35" fmla="*/ 40458 w 419100"/>
              <a:gd name="connsiteY35" fmla="*/ 174070 h 285750"/>
              <a:gd name="connsiteX36" fmla="*/ 44725 w 419100"/>
              <a:gd name="connsiteY36" fmla="*/ 178337 h 285750"/>
              <a:gd name="connsiteX37" fmla="*/ 0 w 419100"/>
              <a:gd name="connsiteY37" fmla="*/ 247650 h 285750"/>
              <a:gd name="connsiteX38" fmla="*/ 0 w 419100"/>
              <a:gd name="connsiteY38" fmla="*/ 285750 h 285750"/>
              <a:gd name="connsiteX39" fmla="*/ 419100 w 419100"/>
              <a:gd name="connsiteY39" fmla="*/ 285750 h 285750"/>
              <a:gd name="connsiteX40" fmla="*/ 419100 w 419100"/>
              <a:gd name="connsiteY40" fmla="*/ 247650 h 285750"/>
              <a:gd name="connsiteX41" fmla="*/ 374375 w 419100"/>
              <a:gd name="connsiteY41" fmla="*/ 178337 h 285750"/>
              <a:gd name="connsiteX42" fmla="*/ 314325 w 419100"/>
              <a:gd name="connsiteY42" fmla="*/ 142875 h 285750"/>
              <a:gd name="connsiteX43" fmla="*/ 342900 w 419100"/>
              <a:gd name="connsiteY43" fmla="*/ 114300 h 285750"/>
              <a:gd name="connsiteX44" fmla="*/ 371475 w 419100"/>
              <a:gd name="connsiteY44" fmla="*/ 142875 h 285750"/>
              <a:gd name="connsiteX45" fmla="*/ 342900 w 419100"/>
              <a:gd name="connsiteY45" fmla="*/ 171450 h 285750"/>
              <a:gd name="connsiteX46" fmla="*/ 314325 w 419100"/>
              <a:gd name="connsiteY46" fmla="*/ 142875 h 285750"/>
              <a:gd name="connsiteX47" fmla="*/ 180975 w 419100"/>
              <a:gd name="connsiteY47" fmla="*/ 142875 h 285750"/>
              <a:gd name="connsiteX48" fmla="*/ 209550 w 419100"/>
              <a:gd name="connsiteY48" fmla="*/ 114300 h 285750"/>
              <a:gd name="connsiteX49" fmla="*/ 238125 w 419100"/>
              <a:gd name="connsiteY49" fmla="*/ 142875 h 285750"/>
              <a:gd name="connsiteX50" fmla="*/ 209550 w 419100"/>
              <a:gd name="connsiteY50" fmla="*/ 171450 h 285750"/>
              <a:gd name="connsiteX51" fmla="*/ 180975 w 419100"/>
              <a:gd name="connsiteY51" fmla="*/ 142875 h 285750"/>
              <a:gd name="connsiteX52" fmla="*/ 47625 w 419100"/>
              <a:gd name="connsiteY52" fmla="*/ 142875 h 285750"/>
              <a:gd name="connsiteX53" fmla="*/ 76200 w 419100"/>
              <a:gd name="connsiteY53" fmla="*/ 114300 h 285750"/>
              <a:gd name="connsiteX54" fmla="*/ 104775 w 419100"/>
              <a:gd name="connsiteY54" fmla="*/ 142875 h 285750"/>
              <a:gd name="connsiteX55" fmla="*/ 76200 w 419100"/>
              <a:gd name="connsiteY55" fmla="*/ 171450 h 285750"/>
              <a:gd name="connsiteX56" fmla="*/ 47625 w 419100"/>
              <a:gd name="connsiteY56" fmla="*/ 142875 h 285750"/>
              <a:gd name="connsiteX57" fmla="*/ 19050 w 419100"/>
              <a:gd name="connsiteY57" fmla="*/ 266700 h 285750"/>
              <a:gd name="connsiteX58" fmla="*/ 19050 w 419100"/>
              <a:gd name="connsiteY58" fmla="*/ 247650 h 285750"/>
              <a:gd name="connsiteX59" fmla="*/ 76200 w 419100"/>
              <a:gd name="connsiteY59" fmla="*/ 190500 h 285750"/>
              <a:gd name="connsiteX60" fmla="*/ 133350 w 419100"/>
              <a:gd name="connsiteY60" fmla="*/ 247650 h 285750"/>
              <a:gd name="connsiteX61" fmla="*/ 133350 w 419100"/>
              <a:gd name="connsiteY61" fmla="*/ 266700 h 285750"/>
              <a:gd name="connsiteX62" fmla="*/ 152400 w 419100"/>
              <a:gd name="connsiteY62" fmla="*/ 266700 h 285750"/>
              <a:gd name="connsiteX63" fmla="*/ 152400 w 419100"/>
              <a:gd name="connsiteY63" fmla="*/ 247650 h 285750"/>
              <a:gd name="connsiteX64" fmla="*/ 209550 w 419100"/>
              <a:gd name="connsiteY64" fmla="*/ 190500 h 285750"/>
              <a:gd name="connsiteX65" fmla="*/ 266700 w 419100"/>
              <a:gd name="connsiteY65" fmla="*/ 247650 h 285750"/>
              <a:gd name="connsiteX66" fmla="*/ 266700 w 419100"/>
              <a:gd name="connsiteY66" fmla="*/ 266700 h 285750"/>
              <a:gd name="connsiteX67" fmla="*/ 285750 w 419100"/>
              <a:gd name="connsiteY67" fmla="*/ 266700 h 285750"/>
              <a:gd name="connsiteX68" fmla="*/ 285750 w 419100"/>
              <a:gd name="connsiteY68" fmla="*/ 247650 h 285750"/>
              <a:gd name="connsiteX69" fmla="*/ 342900 w 419100"/>
              <a:gd name="connsiteY69" fmla="*/ 190500 h 285750"/>
              <a:gd name="connsiteX70" fmla="*/ 400050 w 419100"/>
              <a:gd name="connsiteY70" fmla="*/ 247650 h 285750"/>
              <a:gd name="connsiteX71" fmla="*/ 400050 w 419100"/>
              <a:gd name="connsiteY71" fmla="*/ 26670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19100" h="285750">
                <a:moveTo>
                  <a:pt x="142875" y="95250"/>
                </a:moveTo>
                <a:cubicBezTo>
                  <a:pt x="169178" y="95250"/>
                  <a:pt x="190500" y="73928"/>
                  <a:pt x="190500" y="47625"/>
                </a:cubicBezTo>
                <a:cubicBezTo>
                  <a:pt x="190500" y="21322"/>
                  <a:pt x="169178" y="0"/>
                  <a:pt x="142875" y="0"/>
                </a:cubicBezTo>
                <a:cubicBezTo>
                  <a:pt x="116572" y="0"/>
                  <a:pt x="95250" y="21322"/>
                  <a:pt x="95250" y="47625"/>
                </a:cubicBezTo>
                <a:cubicBezTo>
                  <a:pt x="95281" y="73915"/>
                  <a:pt x="116585" y="95219"/>
                  <a:pt x="142875" y="95250"/>
                </a:cubicBezTo>
                <a:close/>
                <a:moveTo>
                  <a:pt x="142875" y="19050"/>
                </a:moveTo>
                <a:cubicBezTo>
                  <a:pt x="158657" y="19050"/>
                  <a:pt x="171450" y="31843"/>
                  <a:pt x="171450" y="47625"/>
                </a:cubicBezTo>
                <a:cubicBezTo>
                  <a:pt x="171450" y="63407"/>
                  <a:pt x="158657" y="76200"/>
                  <a:pt x="142875" y="76200"/>
                </a:cubicBezTo>
                <a:cubicBezTo>
                  <a:pt x="127093" y="76200"/>
                  <a:pt x="114300" y="63407"/>
                  <a:pt x="114300" y="47625"/>
                </a:cubicBezTo>
                <a:cubicBezTo>
                  <a:pt x="114317" y="31851"/>
                  <a:pt x="127101" y="19067"/>
                  <a:pt x="142875" y="19050"/>
                </a:cubicBezTo>
                <a:close/>
                <a:moveTo>
                  <a:pt x="276225" y="95250"/>
                </a:moveTo>
                <a:cubicBezTo>
                  <a:pt x="302528" y="95250"/>
                  <a:pt x="323850" y="73928"/>
                  <a:pt x="323850" y="47625"/>
                </a:cubicBezTo>
                <a:cubicBezTo>
                  <a:pt x="323850" y="21322"/>
                  <a:pt x="302528" y="0"/>
                  <a:pt x="276225" y="0"/>
                </a:cubicBezTo>
                <a:cubicBezTo>
                  <a:pt x="249922" y="0"/>
                  <a:pt x="228600" y="21322"/>
                  <a:pt x="228600" y="47625"/>
                </a:cubicBezTo>
                <a:cubicBezTo>
                  <a:pt x="228631" y="73915"/>
                  <a:pt x="249935" y="95219"/>
                  <a:pt x="276225" y="95250"/>
                </a:cubicBezTo>
                <a:close/>
                <a:moveTo>
                  <a:pt x="276225" y="19050"/>
                </a:moveTo>
                <a:cubicBezTo>
                  <a:pt x="292007" y="19050"/>
                  <a:pt x="304800" y="31843"/>
                  <a:pt x="304800" y="47625"/>
                </a:cubicBezTo>
                <a:cubicBezTo>
                  <a:pt x="304800" y="63407"/>
                  <a:pt x="292007" y="76200"/>
                  <a:pt x="276225" y="76200"/>
                </a:cubicBezTo>
                <a:cubicBezTo>
                  <a:pt x="260443" y="76200"/>
                  <a:pt x="247650" y="63407"/>
                  <a:pt x="247650" y="47625"/>
                </a:cubicBezTo>
                <a:cubicBezTo>
                  <a:pt x="247667" y="31851"/>
                  <a:pt x="260451" y="19067"/>
                  <a:pt x="276225" y="19050"/>
                </a:cubicBezTo>
                <a:close/>
                <a:moveTo>
                  <a:pt x="374375" y="178337"/>
                </a:moveTo>
                <a:cubicBezTo>
                  <a:pt x="394115" y="160954"/>
                  <a:pt x="396026" y="130860"/>
                  <a:pt x="378642" y="111120"/>
                </a:cubicBezTo>
                <a:cubicBezTo>
                  <a:pt x="361259" y="91380"/>
                  <a:pt x="331165" y="89469"/>
                  <a:pt x="311425" y="106853"/>
                </a:cubicBezTo>
                <a:cubicBezTo>
                  <a:pt x="291685" y="124236"/>
                  <a:pt x="289774" y="154330"/>
                  <a:pt x="307158" y="174070"/>
                </a:cubicBezTo>
                <a:cubicBezTo>
                  <a:pt x="308488" y="175581"/>
                  <a:pt x="309914" y="177007"/>
                  <a:pt x="311425" y="178337"/>
                </a:cubicBezTo>
                <a:cubicBezTo>
                  <a:pt x="296519" y="185132"/>
                  <a:pt x="284183" y="196523"/>
                  <a:pt x="276225" y="210842"/>
                </a:cubicBezTo>
                <a:cubicBezTo>
                  <a:pt x="268267" y="196523"/>
                  <a:pt x="255931" y="185132"/>
                  <a:pt x="241025" y="178337"/>
                </a:cubicBezTo>
                <a:cubicBezTo>
                  <a:pt x="260765" y="160954"/>
                  <a:pt x="262676" y="130860"/>
                  <a:pt x="245292" y="111120"/>
                </a:cubicBezTo>
                <a:cubicBezTo>
                  <a:pt x="227909" y="91380"/>
                  <a:pt x="197815" y="89469"/>
                  <a:pt x="178075" y="106853"/>
                </a:cubicBezTo>
                <a:cubicBezTo>
                  <a:pt x="158335" y="124236"/>
                  <a:pt x="156424" y="154330"/>
                  <a:pt x="173808" y="174070"/>
                </a:cubicBezTo>
                <a:cubicBezTo>
                  <a:pt x="175138" y="175581"/>
                  <a:pt x="176564" y="177007"/>
                  <a:pt x="178075" y="178337"/>
                </a:cubicBezTo>
                <a:cubicBezTo>
                  <a:pt x="163169" y="185132"/>
                  <a:pt x="150833" y="196523"/>
                  <a:pt x="142875" y="210842"/>
                </a:cubicBezTo>
                <a:cubicBezTo>
                  <a:pt x="134917" y="196523"/>
                  <a:pt x="122581" y="185132"/>
                  <a:pt x="107675" y="178337"/>
                </a:cubicBezTo>
                <a:cubicBezTo>
                  <a:pt x="127415" y="160954"/>
                  <a:pt x="129326" y="130860"/>
                  <a:pt x="111942" y="111120"/>
                </a:cubicBezTo>
                <a:cubicBezTo>
                  <a:pt x="94559" y="91380"/>
                  <a:pt x="64465" y="89469"/>
                  <a:pt x="44725" y="106853"/>
                </a:cubicBezTo>
                <a:cubicBezTo>
                  <a:pt x="24985" y="124236"/>
                  <a:pt x="23074" y="154330"/>
                  <a:pt x="40458" y="174070"/>
                </a:cubicBezTo>
                <a:cubicBezTo>
                  <a:pt x="41788" y="175581"/>
                  <a:pt x="43214" y="177007"/>
                  <a:pt x="44725" y="178337"/>
                </a:cubicBezTo>
                <a:cubicBezTo>
                  <a:pt x="17527" y="190687"/>
                  <a:pt x="45" y="217780"/>
                  <a:pt x="0" y="247650"/>
                </a:cubicBezTo>
                <a:lnTo>
                  <a:pt x="0" y="285750"/>
                </a:lnTo>
                <a:lnTo>
                  <a:pt x="419100" y="285750"/>
                </a:lnTo>
                <a:lnTo>
                  <a:pt x="419100" y="247650"/>
                </a:lnTo>
                <a:cubicBezTo>
                  <a:pt x="419055" y="217780"/>
                  <a:pt x="401573" y="190687"/>
                  <a:pt x="374375" y="178337"/>
                </a:cubicBezTo>
                <a:close/>
                <a:moveTo>
                  <a:pt x="314325" y="142875"/>
                </a:moveTo>
                <a:cubicBezTo>
                  <a:pt x="314325" y="127093"/>
                  <a:pt x="327118" y="114300"/>
                  <a:pt x="342900" y="114300"/>
                </a:cubicBezTo>
                <a:cubicBezTo>
                  <a:pt x="358682" y="114300"/>
                  <a:pt x="371475" y="127093"/>
                  <a:pt x="371475" y="142875"/>
                </a:cubicBezTo>
                <a:cubicBezTo>
                  <a:pt x="371475" y="158657"/>
                  <a:pt x="358682" y="171450"/>
                  <a:pt x="342900" y="171450"/>
                </a:cubicBezTo>
                <a:cubicBezTo>
                  <a:pt x="327126" y="171433"/>
                  <a:pt x="314342" y="158649"/>
                  <a:pt x="314325" y="142875"/>
                </a:cubicBezTo>
                <a:close/>
                <a:moveTo>
                  <a:pt x="180975" y="142875"/>
                </a:moveTo>
                <a:cubicBezTo>
                  <a:pt x="180975" y="127093"/>
                  <a:pt x="193768" y="114300"/>
                  <a:pt x="209550" y="114300"/>
                </a:cubicBezTo>
                <a:cubicBezTo>
                  <a:pt x="225332" y="114300"/>
                  <a:pt x="238125" y="127093"/>
                  <a:pt x="238125" y="142875"/>
                </a:cubicBezTo>
                <a:cubicBezTo>
                  <a:pt x="238125" y="158657"/>
                  <a:pt x="225332" y="171450"/>
                  <a:pt x="209550" y="171450"/>
                </a:cubicBezTo>
                <a:cubicBezTo>
                  <a:pt x="193776" y="171433"/>
                  <a:pt x="180992" y="158649"/>
                  <a:pt x="180975" y="142875"/>
                </a:cubicBezTo>
                <a:close/>
                <a:moveTo>
                  <a:pt x="47625" y="142875"/>
                </a:moveTo>
                <a:cubicBezTo>
                  <a:pt x="47625" y="127093"/>
                  <a:pt x="60418" y="114300"/>
                  <a:pt x="76200" y="114300"/>
                </a:cubicBezTo>
                <a:cubicBezTo>
                  <a:pt x="91982" y="114300"/>
                  <a:pt x="104775" y="127093"/>
                  <a:pt x="104775" y="142875"/>
                </a:cubicBezTo>
                <a:cubicBezTo>
                  <a:pt x="104775" y="158657"/>
                  <a:pt x="91982" y="171450"/>
                  <a:pt x="76200" y="171450"/>
                </a:cubicBezTo>
                <a:cubicBezTo>
                  <a:pt x="60426" y="171433"/>
                  <a:pt x="47642" y="158649"/>
                  <a:pt x="47625" y="142875"/>
                </a:cubicBezTo>
                <a:close/>
                <a:moveTo>
                  <a:pt x="19050" y="266700"/>
                </a:moveTo>
                <a:lnTo>
                  <a:pt x="19050" y="247650"/>
                </a:lnTo>
                <a:cubicBezTo>
                  <a:pt x="19050" y="216087"/>
                  <a:pt x="44637" y="190500"/>
                  <a:pt x="76200" y="190500"/>
                </a:cubicBezTo>
                <a:cubicBezTo>
                  <a:pt x="107763" y="190500"/>
                  <a:pt x="133350" y="216087"/>
                  <a:pt x="133350" y="247650"/>
                </a:cubicBezTo>
                <a:lnTo>
                  <a:pt x="133350" y="266700"/>
                </a:lnTo>
                <a:close/>
                <a:moveTo>
                  <a:pt x="152400" y="266700"/>
                </a:moveTo>
                <a:lnTo>
                  <a:pt x="152400" y="247650"/>
                </a:lnTo>
                <a:cubicBezTo>
                  <a:pt x="152400" y="216087"/>
                  <a:pt x="177987" y="190500"/>
                  <a:pt x="209550" y="190500"/>
                </a:cubicBezTo>
                <a:cubicBezTo>
                  <a:pt x="241113" y="190500"/>
                  <a:pt x="266700" y="216087"/>
                  <a:pt x="266700" y="247650"/>
                </a:cubicBezTo>
                <a:lnTo>
                  <a:pt x="266700" y="266700"/>
                </a:lnTo>
                <a:close/>
                <a:moveTo>
                  <a:pt x="285750" y="266700"/>
                </a:moveTo>
                <a:lnTo>
                  <a:pt x="285750" y="247650"/>
                </a:lnTo>
                <a:cubicBezTo>
                  <a:pt x="285750" y="216087"/>
                  <a:pt x="311337" y="190500"/>
                  <a:pt x="342900" y="190500"/>
                </a:cubicBezTo>
                <a:cubicBezTo>
                  <a:pt x="374463" y="190500"/>
                  <a:pt x="400050" y="216087"/>
                  <a:pt x="400050" y="247650"/>
                </a:cubicBezTo>
                <a:lnTo>
                  <a:pt x="400050" y="266700"/>
                </a:lnTo>
                <a:close/>
              </a:path>
            </a:pathLst>
          </a:custGeom>
          <a:solidFill>
            <a:srgbClr val="000000"/>
          </a:solidFill>
          <a:ln w="9525" cap="flat">
            <a:noFill/>
            <a:prstDash val="solid"/>
            <a:miter/>
          </a:ln>
        </p:spPr>
        <p:txBody>
          <a:bodyPr rtlCol="0" anchor="ctr"/>
          <a:lstStyle/>
          <a:p>
            <a:endParaRPr lang="de-DE"/>
          </a:p>
        </p:txBody>
      </p:sp>
    </p:spTree>
    <p:extLst>
      <p:ext uri="{BB962C8B-B14F-4D97-AF65-F5344CB8AC3E}">
        <p14:creationId xmlns:p14="http://schemas.microsoft.com/office/powerpoint/2010/main" val="14153410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2934</Words>
  <Application>Microsoft Office PowerPoint</Application>
  <PresentationFormat>Benutzerdefiniert</PresentationFormat>
  <Paragraphs>345</Paragraphs>
  <Slides>26</Slides>
  <Notes>25</Notes>
  <HiddenSlides>0</HiddenSlides>
  <MMClips>0</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26</vt:i4>
      </vt:variant>
    </vt:vector>
  </HeadingPairs>
  <TitlesOfParts>
    <vt:vector size="33" baseType="lpstr">
      <vt:lpstr>Arial</vt:lpstr>
      <vt:lpstr>Calibri</vt:lpstr>
      <vt:lpstr>Kartika</vt:lpstr>
      <vt:lpstr>TheSansOffice</vt:lpstr>
      <vt:lpstr>Times New Roman</vt:lpstr>
      <vt:lpstr>Office-Design</vt:lpstr>
      <vt:lpstr>Office-Design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sdfsdfsdf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Lena Salewski</dc:creator>
  <cp:lastModifiedBy>Lorena Wetzel</cp:lastModifiedBy>
  <cp:revision>1974</cp:revision>
  <cp:lastPrinted>2020-11-19T09:17:46Z</cp:lastPrinted>
  <dcterms:created xsi:type="dcterms:W3CDTF">2016-11-25T10:09:00Z</dcterms:created>
  <dcterms:modified xsi:type="dcterms:W3CDTF">2023-06-06T14:18:21Z</dcterms:modified>
</cp:coreProperties>
</file>